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4"/>
  </p:sldMasterIdLst>
  <p:notesMasterIdLst>
    <p:notesMasterId r:id="rId22"/>
  </p:notesMasterIdLst>
  <p:sldIdLst>
    <p:sldId id="256" r:id="rId5"/>
    <p:sldId id="375" r:id="rId6"/>
    <p:sldId id="376" r:id="rId7"/>
    <p:sldId id="271" r:id="rId8"/>
    <p:sldId id="275" r:id="rId9"/>
    <p:sldId id="279" r:id="rId10"/>
    <p:sldId id="366" r:id="rId11"/>
    <p:sldId id="367" r:id="rId12"/>
    <p:sldId id="347" r:id="rId13"/>
    <p:sldId id="370" r:id="rId14"/>
    <p:sldId id="358" r:id="rId15"/>
    <p:sldId id="368" r:id="rId16"/>
    <p:sldId id="372" r:id="rId17"/>
    <p:sldId id="357" r:id="rId18"/>
    <p:sldId id="377" r:id="rId19"/>
    <p:sldId id="379" r:id="rId20"/>
    <p:sldId id="378"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15:guide id="1" orient="horz" pos="759" userDrawn="1">
          <p15:clr>
            <a:srgbClr val="A4A3A4"/>
          </p15:clr>
        </p15:guide>
        <p15:guide id="2" pos="377" userDrawn="1">
          <p15:clr>
            <a:srgbClr val="A4A3A4"/>
          </p15:clr>
        </p15:guide>
        <p15:guide id="3" orient="horz" pos="10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ruti Prasad" initials="SP" lastIdx="2" clrIdx="0">
    <p:extLst>
      <p:ext uri="{19B8F6BF-5375-455C-9EA6-DF929625EA0E}">
        <p15:presenceInfo xmlns:p15="http://schemas.microsoft.com/office/powerpoint/2012/main" userId="S::shprasad@unicef.org::d942cb58-2cad-4ae9-8287-1a26debc7639" providerId="AD"/>
      </p:ext>
    </p:extLst>
  </p:cmAuthor>
  <p:cmAuthor id="2" name=" " initials="" lastIdx="12" clrIdx="1">
    <p:extLst>
      <p:ext uri="{19B8F6BF-5375-455C-9EA6-DF929625EA0E}">
        <p15:presenceInfo xmlns:p15="http://schemas.microsoft.com/office/powerpoint/2012/main" userId="993e02af9f541363" providerId="Windows Live"/>
      </p:ext>
    </p:extLst>
  </p:cmAuthor>
  <p:cmAuthor id="3" name="Soledad Herrero" initials="SH" lastIdx="22" clrIdx="2">
    <p:extLst>
      <p:ext uri="{19B8F6BF-5375-455C-9EA6-DF929625EA0E}">
        <p15:presenceInfo xmlns:p15="http://schemas.microsoft.com/office/powerpoint/2012/main" userId="Soledad Herrero" providerId="None"/>
      </p:ext>
    </p:extLst>
  </p:cmAuthor>
  <p:cmAuthor id="4" name="Nirmala Pandey" initials="NP" lastIdx="7" clrIdx="3">
    <p:extLst>
      <p:ext uri="{19B8F6BF-5375-455C-9EA6-DF929625EA0E}">
        <p15:presenceInfo xmlns:p15="http://schemas.microsoft.com/office/powerpoint/2012/main" userId="S-1-5-21-889838981-920820592-1903951286-849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2" autoAdjust="0"/>
    <p:restoredTop sz="93145" autoAdjust="0"/>
  </p:normalViewPr>
  <p:slideViewPr>
    <p:cSldViewPr snapToGrid="0">
      <p:cViewPr varScale="1">
        <p:scale>
          <a:sx n="46" d="100"/>
          <a:sy n="46" d="100"/>
        </p:scale>
        <p:origin x="1410" y="72"/>
      </p:cViewPr>
      <p:guideLst>
        <p:guide orient="horz" pos="759"/>
        <p:guide pos="377"/>
        <p:guide orient="horz" pos="1031"/>
      </p:guideLst>
    </p:cSldViewPr>
  </p:slideViewPr>
  <p:notesTextViewPr>
    <p:cViewPr>
      <p:scale>
        <a:sx n="1" d="1"/>
        <a:sy n="1" d="1"/>
      </p:scale>
      <p:origin x="0" y="0"/>
    </p:cViewPr>
  </p:notesTextViewPr>
  <p:sorterViewPr>
    <p:cViewPr>
      <p:scale>
        <a:sx n="100" d="100"/>
        <a:sy n="100" d="100"/>
      </p:scale>
      <p:origin x="0" y="-110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85280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76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6948DC-7E95-47F6-BF61-04849430741F}"/>
              </a:ext>
            </a:extLst>
          </p:cNvPr>
          <p:cNvSpPr>
            <a:spLocks noGrp="1"/>
          </p:cNvSpPr>
          <p:nvPr>
            <p:ph type="ctrTitle"/>
          </p:nvPr>
        </p:nvSpPr>
        <p:spPr>
          <a:xfrm>
            <a:off x="665018" y="1597025"/>
            <a:ext cx="11446020" cy="3395663"/>
          </a:xfrm>
          <a:prstGeom prst="rect">
            <a:avLst/>
          </a:prstGeom>
        </p:spPr>
        <p:txBody>
          <a:bodyPr anchor="b"/>
          <a:lstStyle>
            <a:lvl1pPr algn="ctr">
              <a:defRPr sz="6000" b="1">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xmlns="" id="{C4CA9996-CBFC-45D5-9106-324B65223F34}"/>
              </a:ext>
            </a:extLst>
          </p:cNvPr>
          <p:cNvSpPr>
            <a:spLocks noGrp="1"/>
          </p:cNvSpPr>
          <p:nvPr>
            <p:ph type="subTitle" idx="1"/>
          </p:nvPr>
        </p:nvSpPr>
        <p:spPr>
          <a:xfrm>
            <a:off x="665017" y="5122863"/>
            <a:ext cx="11446019" cy="23542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359376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83CC2-D80D-49E0-A5A5-A307D7EDC6C4}"/>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64B8E690-1CF5-44DD-9F7A-271418E7A889}"/>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5E3BEA6-E43F-4C6D-B7C8-6C13C70E29A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B9D816B9-DADF-4F2C-8CDC-8E968AD5794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5B1F56B7-8178-4694-B827-A6A37BC6E15F}"/>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11893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5D34BF-0316-4AB5-9050-831C5CD71A28}"/>
              </a:ext>
            </a:extLst>
          </p:cNvPr>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CE61D941-83FC-4390-B13A-4F1583716F0E}"/>
              </a:ext>
            </a:extLst>
          </p:cNvPr>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52ECC36-6ADF-406C-AF63-DEC0FDB7364A}"/>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15FDEDAA-DE40-419F-9516-F1380A29602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947603A1-DB16-4BC7-B823-F7621535C701}"/>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164092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4899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6153E-37E9-4B97-8A9E-4D4FD3893AD9}"/>
              </a:ext>
            </a:extLst>
          </p:cNvPr>
          <p:cNvSpPr>
            <a:spLocks noGrp="1"/>
          </p:cNvSpPr>
          <p:nvPr>
            <p:ph type="title"/>
          </p:nvPr>
        </p:nvSpPr>
        <p:spPr>
          <a:xfrm>
            <a:off x="893763" y="519113"/>
            <a:ext cx="11217275" cy="1885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xmlns="" id="{6EA5F794-DCCE-4FB1-BB72-4B5B99057B8B}"/>
              </a:ext>
            </a:extLst>
          </p:cNvPr>
          <p:cNvSpPr>
            <a:spLocks noGrp="1"/>
          </p:cNvSpPr>
          <p:nvPr>
            <p:ph idx="1"/>
          </p:nvPr>
        </p:nvSpPr>
        <p:spPr>
          <a:xfrm>
            <a:off x="893763" y="2597150"/>
            <a:ext cx="11217275" cy="61880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xmlns="" id="{A170E8D9-AF4C-4625-AC12-7607BC2989F0}"/>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5CB1147C-5981-4693-879C-C983FE83E6CE}"/>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06E31E1D-6FC5-476F-B6F3-77A4FDFF2200}"/>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98549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0FC65-D50A-4C0B-9FF1-6BF515DEA6D9}"/>
              </a:ext>
            </a:extLst>
          </p:cNvPr>
          <p:cNvSpPr>
            <a:spLocks noGrp="1"/>
          </p:cNvSpPr>
          <p:nvPr>
            <p:ph type="title"/>
          </p:nvPr>
        </p:nvSpPr>
        <p:spPr>
          <a:xfrm>
            <a:off x="887413" y="2432050"/>
            <a:ext cx="11217275" cy="4056063"/>
          </a:xfrm>
          <a:prstGeom prst="rect">
            <a:avLst/>
          </a:prstGeom>
        </p:spPr>
        <p:txBody>
          <a:bodyPr anchor="b"/>
          <a:lstStyle>
            <a:lvl1pPr>
              <a:defRPr sz="6000" b="1"/>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xmlns="" id="{BA7B4962-1420-4B56-90C0-24F04EF7E32F}"/>
              </a:ext>
            </a:extLst>
          </p:cNvPr>
          <p:cNvSpPr>
            <a:spLocks noGrp="1"/>
          </p:cNvSpPr>
          <p:nvPr>
            <p:ph type="body" idx="1"/>
          </p:nvPr>
        </p:nvSpPr>
        <p:spPr>
          <a:xfrm>
            <a:off x="887413" y="6527800"/>
            <a:ext cx="11217275" cy="213360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06770F6B-4935-4374-A6FE-2FF1CD493B81}"/>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0ECDF226-9DD8-427D-989E-198989AD8B6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E3F97532-23AF-4AB6-93CF-5C01CE120EF9}"/>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2946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452F23-7AA0-4553-B0BD-78B7BBD66467}"/>
              </a:ext>
            </a:extLst>
          </p:cNvPr>
          <p:cNvSpPr>
            <a:spLocks noGrp="1"/>
          </p:cNvSpPr>
          <p:nvPr>
            <p:ph type="title"/>
          </p:nvPr>
        </p:nvSpPr>
        <p:spPr>
          <a:xfrm>
            <a:off x="893763" y="519113"/>
            <a:ext cx="11217275" cy="1885950"/>
          </a:xfrm>
          <a:prstGeom prst="rect">
            <a:avLst/>
          </a:prstGeom>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xmlns="" id="{9296709B-ABFC-4947-8688-25AC97A124EA}"/>
              </a:ext>
            </a:extLst>
          </p:cNvPr>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BD5A2562-5280-45B0-8485-C2B64D5817BC}"/>
              </a:ext>
            </a:extLst>
          </p:cNvPr>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8805FE6D-F072-48EA-89C6-F024A1A9041F}"/>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F07EB247-C8DF-432F-B0BC-084D0700155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8E4D48F0-322C-4DB1-9E9B-8C5301E64CCD}"/>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24062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10C524-B9FB-4E37-BD0D-A24A34FF671E}"/>
              </a:ext>
            </a:extLst>
          </p:cNvPr>
          <p:cNvSpPr>
            <a:spLocks noGrp="1"/>
          </p:cNvSpPr>
          <p:nvPr>
            <p:ph type="title"/>
          </p:nvPr>
        </p:nvSpPr>
        <p:spPr>
          <a:xfrm>
            <a:off x="895350" y="519113"/>
            <a:ext cx="11217275" cy="1885950"/>
          </a:xfrm>
          <a:prstGeom prst="rect">
            <a:avLst/>
          </a:prstGeo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CC74E778-C8BD-464A-AD4F-9C23EEEAC1A8}"/>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6A3333C-5F27-4D2F-950D-58B09EC36D1C}"/>
              </a:ext>
            </a:extLst>
          </p:cNvPr>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35034559-38C1-4847-A431-7DC9E2355688}"/>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1FAFFD-F592-42BB-B508-D7D696C11693}"/>
              </a:ext>
            </a:extLst>
          </p:cNvPr>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BE72BC3D-B5B3-4EA0-A9D4-5A741CB265D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8" name="Footer Placeholder 7">
            <a:extLst>
              <a:ext uri="{FF2B5EF4-FFF2-40B4-BE49-F238E27FC236}">
                <a16:creationId xmlns:a16="http://schemas.microsoft.com/office/drawing/2014/main" xmlns="" id="{9AB8923C-510D-4024-B9B3-E165C9675A5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xmlns="" id="{EA5BF597-F9BF-4B3C-8A6C-0323996729C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00900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1A045-A2EE-46C9-9DBC-C6A6B4504425}"/>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628B6F6C-B1A0-485C-B960-6F30016DCB9B}"/>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4" name="Footer Placeholder 3">
            <a:extLst>
              <a:ext uri="{FF2B5EF4-FFF2-40B4-BE49-F238E27FC236}">
                <a16:creationId xmlns:a16="http://schemas.microsoft.com/office/drawing/2014/main" xmlns="" id="{E5EAFC59-4C20-44A9-9A3E-C79208AD3881}"/>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xmlns="" id="{F9DCA2C6-361C-4463-A70B-F08E08CCD351}"/>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36772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C8C8D2-42C9-4313-AC41-AD4734154D5A}"/>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3" name="Footer Placeholder 2">
            <a:extLst>
              <a:ext uri="{FF2B5EF4-FFF2-40B4-BE49-F238E27FC236}">
                <a16:creationId xmlns:a16="http://schemas.microsoft.com/office/drawing/2014/main" xmlns="" id="{B4DC5441-7E28-4EE0-B853-E6984764F781}"/>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xmlns="" id="{1ED6D15C-0B5D-431A-82AF-B422A227FC8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40039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993C2-521E-48D4-B040-E131A9AE5695}"/>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6106D64-CB49-423B-AE18-1AAFDDDEC393}"/>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1C2A8DDE-382C-48AE-82F1-CE0681C90B17}"/>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0400F4-CB81-4767-96BA-8153DFC716F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4C0B584C-12A3-498A-858B-92A18252DD7F}"/>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810FDE32-B814-4424-9CBE-77F8EE5C7852}"/>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15608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E14DE-9B75-4DB0-98EE-7E6195FAA5C2}"/>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D4C7D520-C065-42F3-9C0F-A0E70211C408}"/>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168EF6F7-9603-490D-986A-57FA6D443FCE}"/>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5DB2BB-B6BF-44A1-BE0B-5B51D85447DC}"/>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B395421D-CA61-4F81-9E0A-88B359F6985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7266994F-5C46-4F91-B3AC-3526A0931CD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54791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xmlns="" id="{CA43C145-8218-46A2-909D-3072B58A7A92}"/>
              </a:ext>
            </a:extLst>
          </p:cNvPr>
          <p:cNvPicPr>
            <a:picLocks noChangeAspect="1"/>
          </p:cNvPicPr>
          <p:nvPr userDrawn="1"/>
        </p:nvPicPr>
        <p:blipFill rotWithShape="1">
          <a:blip r:embed="rId14">
            <a:duotone>
              <a:schemeClr val="accent5">
                <a:shade val="45000"/>
                <a:satMod val="135000"/>
              </a:schemeClr>
              <a:prstClr val="white"/>
            </a:duotone>
            <a:alphaModFix amt="29000"/>
            <a:extLst>
              <a:ext uri="{28A0092B-C50C-407E-A947-70E740481C1C}">
                <a14:useLocalDpi xmlns:a14="http://schemas.microsoft.com/office/drawing/2010/main" val="0"/>
              </a:ext>
            </a:extLst>
          </a:blip>
          <a:srcRect r="2128"/>
          <a:stretch/>
        </p:blipFill>
        <p:spPr>
          <a:xfrm>
            <a:off x="-1" y="-1"/>
            <a:ext cx="9559637" cy="9767455"/>
          </a:xfrm>
          <a:prstGeom prst="rect">
            <a:avLst/>
          </a:prstGeom>
        </p:spPr>
      </p:pic>
      <p:pic>
        <p:nvPicPr>
          <p:cNvPr id="13" name="Picture 12" descr="A close up of a logo&#10;&#10;Description automatically generated">
            <a:extLst>
              <a:ext uri="{FF2B5EF4-FFF2-40B4-BE49-F238E27FC236}">
                <a16:creationId xmlns:a16="http://schemas.microsoft.com/office/drawing/2014/main" xmlns="" id="{DEEC5D4E-23AF-4356-A43D-66C3CE3E4E8F}"/>
              </a:ext>
            </a:extLst>
          </p:cNvPr>
          <p:cNvPicPr>
            <a:picLocks noChangeAspect="1"/>
          </p:cNvPicPr>
          <p:nvPr userDrawn="1"/>
        </p:nvPicPr>
        <p:blipFill rotWithShape="1">
          <a:blip r:embed="rId14">
            <a:duotone>
              <a:schemeClr val="accent5">
                <a:shade val="45000"/>
                <a:satMod val="135000"/>
              </a:schemeClr>
              <a:prstClr val="white"/>
            </a:duotone>
            <a:alphaModFix amt="29000"/>
            <a:extLst>
              <a:ext uri="{28A0092B-C50C-407E-A947-70E740481C1C}">
                <a14:useLocalDpi xmlns:a14="http://schemas.microsoft.com/office/drawing/2010/main" val="0"/>
              </a:ext>
            </a:extLst>
          </a:blip>
          <a:srcRect r="2128"/>
          <a:stretch/>
        </p:blipFill>
        <p:spPr>
          <a:xfrm>
            <a:off x="3445163" y="-13855"/>
            <a:ext cx="9559637" cy="9767455"/>
          </a:xfrm>
          <a:prstGeom prst="rect">
            <a:avLst/>
          </a:prstGeom>
        </p:spPr>
      </p:pic>
    </p:spTree>
    <p:extLst>
      <p:ext uri="{BB962C8B-B14F-4D97-AF65-F5344CB8AC3E}">
        <p14:creationId xmlns:p14="http://schemas.microsoft.com/office/powerpoint/2010/main" val="878288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bvguidelines.org/wp/wp-content/uploads/2018/03/GBV_PocketGuide021718.pdf"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unicef.org/stories/novel-coronavirus-outbreak-what-parents-should-know#avoiding-stigma-discrimin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www.who.int/emergencies/diseases/novel-coronavirus-2019/advice-for-public/myth-busters"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hyperlink" Target="https://www.nctsn.org/sites/default/files/resources/fact-sheet/outbreak_factsheet_1.pdf" TargetMode="External"/><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0">
            <a:extLst>
              <a:ext uri="{FF2B5EF4-FFF2-40B4-BE49-F238E27FC236}">
                <a16:creationId xmlns:a16="http://schemas.microsoft.com/office/drawing/2014/main" xmlns="" id="{0700D48D-C9AA-4000-A912-29A4FEA98A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00147" y="561617"/>
            <a:ext cx="6102253" cy="8630365"/>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5070A057-F011-480D-B927-763D22A154A6}"/>
              </a:ext>
            </a:extLst>
          </p:cNvPr>
          <p:cNvSpPr txBox="1"/>
          <p:nvPr/>
        </p:nvSpPr>
        <p:spPr>
          <a:xfrm>
            <a:off x="1086510" y="1497659"/>
            <a:ext cx="4755653" cy="436388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algn="l" defTabSz="914400" hangingPunct="1">
              <a:lnSpc>
                <a:spcPct val="90000"/>
              </a:lnSpc>
              <a:spcBef>
                <a:spcPct val="0"/>
              </a:spcBef>
              <a:spcAft>
                <a:spcPts val="600"/>
              </a:spcAft>
              <a:defRPr sz="3500">
                <a:latin typeface="Calibri"/>
                <a:ea typeface="Calibri"/>
                <a:cs typeface="Calibri"/>
                <a:sym typeface="Calibri"/>
              </a:defRPr>
            </a:pPr>
            <a:r>
              <a:rPr lang="en-US" sz="4200" b="1" kern="1200">
                <a:solidFill>
                  <a:srgbClr val="FFFFFF"/>
                </a:solidFill>
                <a:latin typeface="+mj-lt"/>
                <a:ea typeface="+mj-ea"/>
                <a:cs typeface="+mj-cs"/>
              </a:rPr>
              <a:t>Strengthening Mental Health &amp; P</a:t>
            </a:r>
            <a:r>
              <a:rPr lang="en-US" sz="4200" b="1" kern="1200">
                <a:solidFill>
                  <a:srgbClr val="FFFFFF"/>
                </a:solidFill>
                <a:uFill>
                  <a:solidFill>
                    <a:srgbClr val="00B0F0"/>
                  </a:solidFill>
                </a:uFill>
                <a:latin typeface="+mj-lt"/>
                <a:ea typeface="+mj-ea"/>
                <a:cs typeface="+mj-cs"/>
              </a:rPr>
              <a:t>sychosocial Support for Children during COVID-19 Response</a:t>
            </a:r>
          </a:p>
        </p:txBody>
      </p:sp>
      <p:pic>
        <p:nvPicPr>
          <p:cNvPr id="6" name="Picture 5" descr="A close up of text on a white background&#10;&#10;Description automatically generated">
            <a:extLst>
              <a:ext uri="{FF2B5EF4-FFF2-40B4-BE49-F238E27FC236}">
                <a16:creationId xmlns:a16="http://schemas.microsoft.com/office/drawing/2014/main" xmlns="" id="{315B740B-2BC6-4CE5-A74C-2A9FCF1BA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069" y="457577"/>
            <a:ext cx="3961648" cy="3961648"/>
          </a:xfrm>
          <a:prstGeom prst="rect">
            <a:avLst/>
          </a:prstGeom>
        </p:spPr>
      </p:pic>
      <p:cxnSp>
        <p:nvCxnSpPr>
          <p:cNvPr id="27" name="Straight Connector 22">
            <a:extLst>
              <a:ext uri="{FF2B5EF4-FFF2-40B4-BE49-F238E27FC236}">
                <a16:creationId xmlns:a16="http://schemas.microsoft.com/office/drawing/2014/main" xmlns="" id="{805E69BC-D844-4AB5-9E35-ED458EE296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16200000">
            <a:off x="9796457" y="3218688"/>
            <a:ext cx="0" cy="3316224"/>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312C673-8179-457E-AD2A-D1FAE4CC961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88276" y="5975940"/>
            <a:ext cx="362712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xmlns="" id="{6A89A33E-C5BE-4CB4-A29B-FF2B049D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8475" y="5334375"/>
            <a:ext cx="3974837" cy="3974837"/>
          </a:xfrm>
          <a:prstGeom prst="rect">
            <a:avLst/>
          </a:prstGeom>
        </p:spPr>
      </p:pic>
      <p:sp>
        <p:nvSpPr>
          <p:cNvPr id="4" name="TextBox 3">
            <a:extLst>
              <a:ext uri="{FF2B5EF4-FFF2-40B4-BE49-F238E27FC236}">
                <a16:creationId xmlns:a16="http://schemas.microsoft.com/office/drawing/2014/main" xmlns="" id="{93073B18-7B4F-45F1-B1A3-4A0DA5D216FA}"/>
              </a:ext>
            </a:extLst>
          </p:cNvPr>
          <p:cNvSpPr txBox="1"/>
          <p:nvPr/>
        </p:nvSpPr>
        <p:spPr>
          <a:xfrm>
            <a:off x="1364343" y="7271657"/>
            <a:ext cx="3976914" cy="830997"/>
          </a:xfrm>
          <a:prstGeom prst="rect">
            <a:avLst/>
          </a:prstGeom>
          <a:noFill/>
        </p:spPr>
        <p:txBody>
          <a:bodyPr wrap="square" rtlCol="0">
            <a:spAutoFit/>
          </a:bodyPr>
          <a:lstStyle/>
          <a:p>
            <a:r>
              <a:rPr lang="en-US" dirty="0">
                <a:solidFill>
                  <a:schemeClr val="bg1"/>
                </a:solidFill>
              </a:rPr>
              <a:t>C4D Section, New Delhi</a:t>
            </a:r>
          </a:p>
          <a:p>
            <a:r>
              <a:rPr lang="en-US" dirty="0">
                <a:solidFill>
                  <a:schemeClr val="bg1"/>
                </a:solidFill>
              </a:rPr>
              <a:t>May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5B599-2A7A-4208-AB0A-DEE639667EC4}"/>
              </a:ext>
            </a:extLst>
          </p:cNvPr>
          <p:cNvSpPr>
            <a:spLocks noGrp="1"/>
          </p:cNvSpPr>
          <p:nvPr>
            <p:ph type="title"/>
          </p:nvPr>
        </p:nvSpPr>
        <p:spPr>
          <a:xfrm>
            <a:off x="3037258" y="1325111"/>
            <a:ext cx="4621666" cy="1885950"/>
          </a:xfrm>
        </p:spPr>
        <p:txBody>
          <a:bodyPr/>
          <a:lstStyle/>
          <a:p>
            <a:pPr algn="r"/>
            <a:r>
              <a:rPr lang="en-US" dirty="0">
                <a:hlinkClick r:id="rId2"/>
              </a:rPr>
              <a:t>GBV</a:t>
            </a:r>
            <a:r>
              <a:rPr lang="en-US" dirty="0"/>
              <a:t> </a:t>
            </a:r>
            <a:br>
              <a:rPr lang="en-US" dirty="0"/>
            </a:br>
            <a:r>
              <a:rPr lang="en-US" dirty="0"/>
              <a:t>pocket book</a:t>
            </a:r>
          </a:p>
        </p:txBody>
      </p:sp>
      <p:pic>
        <p:nvPicPr>
          <p:cNvPr id="4" name="Content Placeholder 3">
            <a:extLst>
              <a:ext uri="{FF2B5EF4-FFF2-40B4-BE49-F238E27FC236}">
                <a16:creationId xmlns:a16="http://schemas.microsoft.com/office/drawing/2014/main" xmlns="" id="{64C8E179-AFA1-40F6-B0F9-4D7D3732546B}"/>
              </a:ext>
            </a:extLst>
          </p:cNvPr>
          <p:cNvPicPr>
            <a:picLocks noGrp="1" noChangeAspect="1"/>
          </p:cNvPicPr>
          <p:nvPr>
            <p:ph idx="1"/>
          </p:nvPr>
        </p:nvPicPr>
        <p:blipFill rotWithShape="1">
          <a:blip r:embed="rId3"/>
          <a:srcRect l="28626" t="41496" r="29550" b="17442"/>
          <a:stretch/>
        </p:blipFill>
        <p:spPr>
          <a:xfrm>
            <a:off x="686997" y="4764541"/>
            <a:ext cx="7278874" cy="4339770"/>
          </a:xfrm>
          <a:prstGeom prst="rect">
            <a:avLst/>
          </a:prstGeom>
        </p:spPr>
      </p:pic>
      <p:sp>
        <p:nvSpPr>
          <p:cNvPr id="5" name="TextBox 4">
            <a:extLst>
              <a:ext uri="{FF2B5EF4-FFF2-40B4-BE49-F238E27FC236}">
                <a16:creationId xmlns:a16="http://schemas.microsoft.com/office/drawing/2014/main" xmlns="" id="{AEEE3FB0-BFBC-4C62-9B3F-82C48F64AA20}"/>
              </a:ext>
            </a:extLst>
          </p:cNvPr>
          <p:cNvSpPr txBox="1"/>
          <p:nvPr/>
        </p:nvSpPr>
        <p:spPr>
          <a:xfrm>
            <a:off x="8228424" y="5283756"/>
            <a:ext cx="3687804" cy="2308324"/>
          </a:xfrm>
          <a:prstGeom prst="rect">
            <a:avLst/>
          </a:prstGeom>
          <a:noFill/>
        </p:spPr>
        <p:txBody>
          <a:bodyPr wrap="square" rtlCol="0">
            <a:spAutoFit/>
          </a:bodyPr>
          <a:lstStyle/>
          <a:p>
            <a:pPr algn="l"/>
            <a:r>
              <a:rPr lang="en-US" sz="4800" dirty="0">
                <a:hlinkClick r:id="rId4"/>
              </a:rPr>
              <a:t>What parents should know</a:t>
            </a:r>
            <a:endParaRPr lang="en-US" sz="4800" dirty="0"/>
          </a:p>
        </p:txBody>
      </p:sp>
      <p:pic>
        <p:nvPicPr>
          <p:cNvPr id="6" name="Picture 5">
            <a:extLst>
              <a:ext uri="{FF2B5EF4-FFF2-40B4-BE49-F238E27FC236}">
                <a16:creationId xmlns:a16="http://schemas.microsoft.com/office/drawing/2014/main" xmlns="" id="{03E55017-DFA0-4294-B910-C8B0928FF4A6}"/>
              </a:ext>
            </a:extLst>
          </p:cNvPr>
          <p:cNvPicPr>
            <a:picLocks noChangeAspect="1"/>
          </p:cNvPicPr>
          <p:nvPr/>
        </p:nvPicPr>
        <p:blipFill rotWithShape="1">
          <a:blip r:embed="rId5"/>
          <a:srcRect l="36048" t="12556" r="37157" b="16666"/>
          <a:stretch/>
        </p:blipFill>
        <p:spPr>
          <a:xfrm>
            <a:off x="8161898" y="130075"/>
            <a:ext cx="3119014" cy="4634466"/>
          </a:xfrm>
          <a:prstGeom prst="rect">
            <a:avLst/>
          </a:prstGeom>
        </p:spPr>
      </p:pic>
    </p:spTree>
    <p:extLst>
      <p:ext uri="{BB962C8B-B14F-4D97-AF65-F5344CB8AC3E}">
        <p14:creationId xmlns:p14="http://schemas.microsoft.com/office/powerpoint/2010/main" val="137028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47F3BC-B676-4C48-ADE6-7240CE61A60E}"/>
              </a:ext>
            </a:extLst>
          </p:cNvPr>
          <p:cNvSpPr>
            <a:spLocks noGrp="1"/>
          </p:cNvSpPr>
          <p:nvPr>
            <p:ph type="title"/>
          </p:nvPr>
        </p:nvSpPr>
        <p:spPr>
          <a:xfrm>
            <a:off x="328985" y="379628"/>
            <a:ext cx="11802662" cy="674256"/>
          </a:xfrm>
        </p:spPr>
        <p:txBody>
          <a:bodyPr/>
          <a:lstStyle/>
          <a:p>
            <a:r>
              <a:rPr lang="en-US"/>
              <a:t>MANAGING STRESS</a:t>
            </a:r>
            <a:endParaRPr lang="en-US" dirty="0"/>
          </a:p>
        </p:txBody>
      </p:sp>
      <p:pic>
        <p:nvPicPr>
          <p:cNvPr id="7" name="Content Placeholder 6">
            <a:extLst>
              <a:ext uri="{FF2B5EF4-FFF2-40B4-BE49-F238E27FC236}">
                <a16:creationId xmlns:a16="http://schemas.microsoft.com/office/drawing/2014/main" xmlns="" id="{558E2ADE-A725-4323-9B7B-056EBD179B5B}"/>
              </a:ext>
            </a:extLst>
          </p:cNvPr>
          <p:cNvPicPr>
            <a:picLocks noGrp="1" noChangeAspect="1"/>
          </p:cNvPicPr>
          <p:nvPr>
            <p:ph sz="half" idx="2"/>
          </p:nvPr>
        </p:nvPicPr>
        <p:blipFill rotWithShape="1">
          <a:blip r:embed="rId3"/>
          <a:srcRect l="28735" t="25918" r="47802" b="14760"/>
          <a:stretch/>
        </p:blipFill>
        <p:spPr>
          <a:xfrm>
            <a:off x="309963" y="1253254"/>
            <a:ext cx="5920353" cy="8419939"/>
          </a:xfrm>
          <a:prstGeom prst="rect">
            <a:avLst/>
          </a:prstGeom>
        </p:spPr>
      </p:pic>
      <p:pic>
        <p:nvPicPr>
          <p:cNvPr id="8" name="Picture 7">
            <a:extLst>
              <a:ext uri="{FF2B5EF4-FFF2-40B4-BE49-F238E27FC236}">
                <a16:creationId xmlns:a16="http://schemas.microsoft.com/office/drawing/2014/main" xmlns="" id="{FFD30FD5-43C1-4C3C-81EB-B24D5CDF4AC8}"/>
              </a:ext>
            </a:extLst>
          </p:cNvPr>
          <p:cNvPicPr>
            <a:picLocks noChangeAspect="1"/>
          </p:cNvPicPr>
          <p:nvPr/>
        </p:nvPicPr>
        <p:blipFill rotWithShape="1">
          <a:blip r:embed="rId4"/>
          <a:srcRect l="28364" t="25918" r="47908" b="14124"/>
          <a:stretch/>
        </p:blipFill>
        <p:spPr>
          <a:xfrm>
            <a:off x="6540282" y="1301683"/>
            <a:ext cx="5920353" cy="8414690"/>
          </a:xfrm>
          <a:prstGeom prst="rect">
            <a:avLst/>
          </a:prstGeom>
        </p:spPr>
      </p:pic>
    </p:spTree>
    <p:extLst>
      <p:ext uri="{BB962C8B-B14F-4D97-AF65-F5344CB8AC3E}">
        <p14:creationId xmlns:p14="http://schemas.microsoft.com/office/powerpoint/2010/main" val="357216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food&#10;&#10;Description automatically generated">
            <a:extLst>
              <a:ext uri="{FF2B5EF4-FFF2-40B4-BE49-F238E27FC236}">
                <a16:creationId xmlns:a16="http://schemas.microsoft.com/office/drawing/2014/main" xmlns="" id="{2C5B8212-6AA7-4FD9-AE67-850C3EC51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856" y="1220148"/>
            <a:ext cx="6328910" cy="316445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xmlns="" id="{E0E12C5E-2BE0-49B2-A961-884ADB3D3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281" y="2711366"/>
            <a:ext cx="6328909" cy="316445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xmlns="" id="{E3003200-945F-4B08-A9BF-291A0487B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00" y="5112515"/>
            <a:ext cx="6328909" cy="3164455"/>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xmlns="" id="{2751B6CA-F382-4673-86EC-5F7536576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591" y="6278958"/>
            <a:ext cx="6295548" cy="3110794"/>
          </a:xfrm>
          <a:prstGeom prst="rect">
            <a:avLst/>
          </a:prstGeom>
        </p:spPr>
      </p:pic>
      <p:sp>
        <p:nvSpPr>
          <p:cNvPr id="14" name="TextBox 13">
            <a:extLst>
              <a:ext uri="{FF2B5EF4-FFF2-40B4-BE49-F238E27FC236}">
                <a16:creationId xmlns:a16="http://schemas.microsoft.com/office/drawing/2014/main" xmlns="" id="{7E6DA854-A1C4-469C-BB34-E99A296E8AEB}"/>
              </a:ext>
            </a:extLst>
          </p:cNvPr>
          <p:cNvSpPr txBox="1"/>
          <p:nvPr/>
        </p:nvSpPr>
        <p:spPr>
          <a:xfrm rot="20103457">
            <a:off x="300468" y="1458886"/>
            <a:ext cx="6937829" cy="707886"/>
          </a:xfrm>
          <a:prstGeom prst="rect">
            <a:avLst/>
          </a:prstGeom>
          <a:solidFill>
            <a:schemeClr val="bg1"/>
          </a:solidFill>
        </p:spPr>
        <p:txBody>
          <a:bodyPr wrap="square" rtlCol="0">
            <a:spAutoFit/>
          </a:bodyPr>
          <a:lstStyle/>
          <a:p>
            <a:r>
              <a:rPr lang="en-US" sz="4000" b="1" dirty="0">
                <a:hlinkClick r:id="rId6"/>
              </a:rPr>
              <a:t>MYTH BUSTERS</a:t>
            </a:r>
            <a:endParaRPr lang="en-US" sz="4000" b="1" dirty="0"/>
          </a:p>
        </p:txBody>
      </p:sp>
    </p:spTree>
    <p:extLst>
      <p:ext uri="{BB962C8B-B14F-4D97-AF65-F5344CB8AC3E}">
        <p14:creationId xmlns:p14="http://schemas.microsoft.com/office/powerpoint/2010/main" val="122012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004800" cy="97536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8812" y="682752"/>
            <a:ext cx="11987175" cy="838809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108BC63A-D272-495B-9B9C-3CBCD6FA89CE}"/>
              </a:ext>
            </a:extLst>
          </p:cNvPr>
          <p:cNvPicPr>
            <a:picLocks noChangeAspect="1"/>
          </p:cNvPicPr>
          <p:nvPr/>
        </p:nvPicPr>
        <p:blipFill rotWithShape="1">
          <a:blip r:embed="rId2"/>
          <a:srcRect l="20312" t="10317" r="21205" b="15675"/>
          <a:stretch/>
        </p:blipFill>
        <p:spPr>
          <a:xfrm>
            <a:off x="686364" y="2866720"/>
            <a:ext cx="5647697" cy="4020156"/>
          </a:xfrm>
          <a:prstGeom prst="rect">
            <a:avLst/>
          </a:prstGeom>
        </p:spPr>
      </p:pic>
      <p:cxnSp>
        <p:nvCxnSpPr>
          <p:cNvPr id="12" name="Straight Connector 11">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85288" y="1625600"/>
            <a:ext cx="0" cy="65024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61BE902D-3EC9-4D3E-A168-0EF6E282F8A7}"/>
              </a:ext>
            </a:extLst>
          </p:cNvPr>
          <p:cNvPicPr>
            <a:picLocks noChangeAspect="1"/>
          </p:cNvPicPr>
          <p:nvPr/>
        </p:nvPicPr>
        <p:blipFill rotWithShape="1">
          <a:blip r:embed="rId3"/>
          <a:srcRect l="20424" t="20452" r="21317" b="6482"/>
          <a:stretch/>
        </p:blipFill>
        <p:spPr>
          <a:xfrm>
            <a:off x="6670738" y="2884676"/>
            <a:ext cx="5647696" cy="3984246"/>
          </a:xfrm>
          <a:prstGeom prst="rect">
            <a:avLst/>
          </a:prstGeom>
        </p:spPr>
      </p:pic>
      <p:sp>
        <p:nvSpPr>
          <p:cNvPr id="4" name="TextBox 3">
            <a:extLst>
              <a:ext uri="{FF2B5EF4-FFF2-40B4-BE49-F238E27FC236}">
                <a16:creationId xmlns:a16="http://schemas.microsoft.com/office/drawing/2014/main" xmlns="" id="{A102A548-8ADA-4DDD-8451-C22A3AC11FED}"/>
              </a:ext>
            </a:extLst>
          </p:cNvPr>
          <p:cNvSpPr txBox="1"/>
          <p:nvPr/>
        </p:nvSpPr>
        <p:spPr>
          <a:xfrm>
            <a:off x="686364" y="1115498"/>
            <a:ext cx="7445824" cy="584775"/>
          </a:xfrm>
          <a:prstGeom prst="rect">
            <a:avLst/>
          </a:prstGeom>
          <a:noFill/>
        </p:spPr>
        <p:txBody>
          <a:bodyPr wrap="square" rtlCol="0">
            <a:spAutoFit/>
          </a:bodyPr>
          <a:lstStyle/>
          <a:p>
            <a:r>
              <a:rPr lang="en-US" sz="3200" b="1"/>
              <a:t>PSYCHOLOGICAL COPING TIPS</a:t>
            </a:r>
            <a:endParaRPr lang="en-US" sz="3200" b="1" dirty="0"/>
          </a:p>
        </p:txBody>
      </p:sp>
    </p:spTree>
    <p:extLst>
      <p:ext uri="{BB962C8B-B14F-4D97-AF65-F5344CB8AC3E}">
        <p14:creationId xmlns:p14="http://schemas.microsoft.com/office/powerpoint/2010/main" val="3566223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D00B86-B296-4AFF-B1BE-004D2372A569}"/>
              </a:ext>
            </a:extLst>
          </p:cNvPr>
          <p:cNvSpPr txBox="1"/>
          <p:nvPr/>
        </p:nvSpPr>
        <p:spPr>
          <a:xfrm>
            <a:off x="993611" y="433953"/>
            <a:ext cx="11048572" cy="584775"/>
          </a:xfrm>
          <a:prstGeom prst="rect">
            <a:avLst/>
          </a:prstGeom>
          <a:noFill/>
        </p:spPr>
        <p:txBody>
          <a:bodyPr wrap="square" rtlCol="0">
            <a:spAutoFit/>
          </a:bodyPr>
          <a:lstStyle/>
          <a:p>
            <a:pPr algn="l"/>
            <a:r>
              <a:rPr lang="en-US" sz="3200" b="1" dirty="0"/>
              <a:t>WHO MENTAL HEALTH GUIDANCE  BY STAKEHOLDER</a:t>
            </a:r>
          </a:p>
        </p:txBody>
      </p:sp>
      <p:pic>
        <p:nvPicPr>
          <p:cNvPr id="4" name="Picture 3">
            <a:extLst>
              <a:ext uri="{FF2B5EF4-FFF2-40B4-BE49-F238E27FC236}">
                <a16:creationId xmlns:a16="http://schemas.microsoft.com/office/drawing/2014/main" xmlns="" id="{0997270F-2002-472E-B95F-9176E1E2A732}"/>
              </a:ext>
            </a:extLst>
          </p:cNvPr>
          <p:cNvPicPr>
            <a:picLocks noChangeAspect="1"/>
          </p:cNvPicPr>
          <p:nvPr/>
        </p:nvPicPr>
        <p:blipFill rotWithShape="1">
          <a:blip r:embed="rId2"/>
          <a:srcRect l="23967" t="18079" r="43869" b="8404"/>
          <a:stretch/>
        </p:blipFill>
        <p:spPr>
          <a:xfrm>
            <a:off x="993611" y="1251673"/>
            <a:ext cx="6275093" cy="8067974"/>
          </a:xfrm>
          <a:prstGeom prst="rect">
            <a:avLst/>
          </a:prstGeom>
          <a:ln>
            <a:solidFill>
              <a:schemeClr val="tx1"/>
            </a:solidFill>
          </a:ln>
        </p:spPr>
      </p:pic>
      <p:sp>
        <p:nvSpPr>
          <p:cNvPr id="5" name="Rectangle 4">
            <a:extLst>
              <a:ext uri="{FF2B5EF4-FFF2-40B4-BE49-F238E27FC236}">
                <a16:creationId xmlns:a16="http://schemas.microsoft.com/office/drawing/2014/main" xmlns="" id="{8CCE06F0-27B6-4196-871A-0E235C005FC2}"/>
              </a:ext>
            </a:extLst>
          </p:cNvPr>
          <p:cNvSpPr/>
          <p:nvPr/>
        </p:nvSpPr>
        <p:spPr>
          <a:xfrm>
            <a:off x="7656163" y="2838836"/>
            <a:ext cx="4577166" cy="4893647"/>
          </a:xfrm>
          <a:prstGeom prst="rect">
            <a:avLst/>
          </a:prstGeom>
        </p:spPr>
        <p:txBody>
          <a:bodyPr wrap="square">
            <a:spAutoFit/>
          </a:bodyPr>
          <a:lstStyle/>
          <a:p>
            <a:pPr algn="l"/>
            <a:r>
              <a:rPr lang="en-US" b="1" dirty="0">
                <a:latin typeface="Calibri" panose="020F0502020204030204" pitchFamily="34" charset="0"/>
              </a:rPr>
              <a:t>Stay informed: </a:t>
            </a:r>
            <a:endParaRPr lang="en-US" dirty="0">
              <a:latin typeface="Calibri" panose="020F0502020204030204" pitchFamily="34" charset="0"/>
            </a:endParaRPr>
          </a:p>
          <a:p>
            <a:pPr algn="l"/>
            <a:r>
              <a:rPr lang="en-US" dirty="0">
                <a:latin typeface="Calibri" panose="020F0502020204030204" pitchFamily="34" charset="0"/>
              </a:rPr>
              <a:t>Find the latest information from WHO on where COVID-19 is spreading: </a:t>
            </a:r>
          </a:p>
          <a:p>
            <a:pPr algn="l"/>
            <a:r>
              <a:rPr lang="en-US" dirty="0">
                <a:solidFill>
                  <a:srgbClr val="00B0F0"/>
                </a:solidFill>
                <a:latin typeface="Calibri" panose="020F0502020204030204" pitchFamily="34" charset="0"/>
              </a:rPr>
              <a:t>https://www.who.int/emergencies/diseases/novel-coronavirus-2019/situation-reports/ </a:t>
            </a:r>
          </a:p>
          <a:p>
            <a:pPr algn="l"/>
            <a:endParaRPr lang="en-US" dirty="0">
              <a:latin typeface="Calibri" panose="020F0502020204030204" pitchFamily="34" charset="0"/>
            </a:endParaRPr>
          </a:p>
          <a:p>
            <a:pPr algn="l"/>
            <a:r>
              <a:rPr lang="en-US" dirty="0">
                <a:latin typeface="Calibri" panose="020F0502020204030204" pitchFamily="34" charset="0"/>
              </a:rPr>
              <a:t>Advice and guidance from WHO on COVID-19 </a:t>
            </a:r>
          </a:p>
          <a:p>
            <a:pPr algn="l"/>
            <a:r>
              <a:rPr lang="en-US" dirty="0">
                <a:solidFill>
                  <a:srgbClr val="00B0F0"/>
                </a:solidFill>
                <a:latin typeface="Calibri" panose="020F0502020204030204" pitchFamily="34" charset="0"/>
              </a:rPr>
              <a:t>https://www.who.int/emergencies/diseases/novel-coronavirus-2019 </a:t>
            </a:r>
          </a:p>
          <a:p>
            <a:pPr algn="l"/>
            <a:r>
              <a:rPr lang="en-US" dirty="0">
                <a:solidFill>
                  <a:srgbClr val="00B0F0"/>
                </a:solidFill>
                <a:latin typeface="Calibri" panose="020F0502020204030204" pitchFamily="34" charset="0"/>
              </a:rPr>
              <a:t>https://www.epi-win.com/ </a:t>
            </a:r>
            <a:endParaRPr lang="en-US" dirty="0">
              <a:solidFill>
                <a:srgbClr val="00B0F0"/>
              </a:solidFill>
            </a:endParaRPr>
          </a:p>
        </p:txBody>
      </p:sp>
    </p:spTree>
    <p:extLst>
      <p:ext uri="{BB962C8B-B14F-4D97-AF65-F5344CB8AC3E}">
        <p14:creationId xmlns:p14="http://schemas.microsoft.com/office/powerpoint/2010/main" val="715800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59342" y="456785"/>
            <a:ext cx="4621128" cy="8788696"/>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2049C3D-AFDA-4402-83FD-648991E573A4}"/>
              </a:ext>
            </a:extLst>
          </p:cNvPr>
          <p:cNvSpPr>
            <a:spLocks noGrp="1"/>
          </p:cNvSpPr>
          <p:nvPr>
            <p:ph type="title"/>
          </p:nvPr>
        </p:nvSpPr>
        <p:spPr>
          <a:xfrm>
            <a:off x="719186" y="1300480"/>
            <a:ext cx="3901440" cy="4106779"/>
          </a:xfrm>
        </p:spPr>
        <p:txBody>
          <a:bodyPr vert="horz" lIns="91440" tIns="45720" rIns="91440" bIns="45720" rtlCol="0" anchor="b">
            <a:normAutofit/>
          </a:bodyPr>
          <a:lstStyle/>
          <a:p>
            <a:pPr algn="ctr"/>
            <a:r>
              <a:rPr lang="en-US" sz="5100" kern="1200">
                <a:solidFill>
                  <a:srgbClr val="FFFFFF"/>
                </a:solidFill>
                <a:latin typeface="+mj-lt"/>
                <a:ea typeface="+mj-ea"/>
                <a:cs typeface="+mj-cs"/>
              </a:rPr>
              <a:t>Strengthen &amp; integrate PSS in RCCE?</a:t>
            </a:r>
          </a:p>
        </p:txBody>
      </p:sp>
      <p:cxnSp>
        <p:nvCxnSpPr>
          <p:cNvPr id="26" name="Straight Connector 25">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70534" y="5561268"/>
            <a:ext cx="275924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xmlns="" id="{9189853D-6F25-445C-BD2D-07978CB76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410" y="1387223"/>
            <a:ext cx="6990448" cy="6990448"/>
          </a:xfrm>
          <a:prstGeom prst="rect">
            <a:avLst/>
          </a:prstGeom>
        </p:spPr>
      </p:pic>
    </p:spTree>
    <p:extLst>
      <p:ext uri="{BB962C8B-B14F-4D97-AF65-F5344CB8AC3E}">
        <p14:creationId xmlns:p14="http://schemas.microsoft.com/office/powerpoint/2010/main" val="2869174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BA5AA3-D397-4FA1-B9C6-277E65CA9434}"/>
              </a:ext>
            </a:extLst>
          </p:cNvPr>
          <p:cNvSpPr>
            <a:spLocks noGrp="1"/>
          </p:cNvSpPr>
          <p:nvPr>
            <p:ph idx="1"/>
          </p:nvPr>
        </p:nvSpPr>
        <p:spPr>
          <a:xfrm>
            <a:off x="722652" y="518659"/>
            <a:ext cx="11559495" cy="8625341"/>
          </a:xfrm>
        </p:spPr>
        <p:txBody>
          <a:bodyPr/>
          <a:lstStyle/>
          <a:p>
            <a:r>
              <a:rPr lang="en-US" b="1" dirty="0"/>
              <a:t>NORMALISE</a:t>
            </a:r>
            <a:r>
              <a:rPr lang="en-US" dirty="0"/>
              <a:t> - caregivers’ feelings of worry, uncertainty and stress during this time as they take on additional responsibilities and tasks</a:t>
            </a:r>
          </a:p>
          <a:p>
            <a:pPr marL="0" indent="0">
              <a:buNone/>
            </a:pPr>
            <a:endParaRPr lang="en-US" dirty="0"/>
          </a:p>
          <a:p>
            <a:r>
              <a:rPr lang="en-US" b="1" dirty="0"/>
              <a:t>WORK</a:t>
            </a:r>
            <a:r>
              <a:rPr lang="en-US" dirty="0"/>
              <a:t> - with the local health community and traditional healers around health advice, positive messaging and counteracting misinformation 	</a:t>
            </a:r>
          </a:p>
          <a:p>
            <a:pPr marL="0" indent="0">
              <a:buNone/>
            </a:pPr>
            <a:endParaRPr lang="en-US" dirty="0"/>
          </a:p>
          <a:p>
            <a:r>
              <a:rPr lang="en-US" b="1" dirty="0"/>
              <a:t>PROVIDE</a:t>
            </a:r>
            <a:r>
              <a:rPr lang="en-US" dirty="0"/>
              <a:t> - practical tips to support children’s wellbeing and learning and help parents and caregivers take care of their own wellbeing during this stressful time</a:t>
            </a:r>
          </a:p>
          <a:p>
            <a:pPr marL="0" indent="0">
              <a:buNone/>
            </a:pPr>
            <a:endParaRPr lang="en-US" dirty="0"/>
          </a:p>
          <a:p>
            <a:r>
              <a:rPr lang="en-US" b="1" dirty="0"/>
              <a:t>SUPPORT</a:t>
            </a:r>
            <a:r>
              <a:rPr lang="en-US" dirty="0"/>
              <a:t> - children to continue learning to help them feel positive about the future and ready to return to school as soon as they reopen</a:t>
            </a:r>
          </a:p>
          <a:p>
            <a:endParaRPr lang="en-US" dirty="0"/>
          </a:p>
          <a:p>
            <a:r>
              <a:rPr lang="en-US" b="1" dirty="0"/>
              <a:t>EXPLORE </a:t>
            </a:r>
            <a:r>
              <a:rPr lang="en-US" dirty="0"/>
              <a:t>- local educational resources that are available </a:t>
            </a:r>
          </a:p>
          <a:p>
            <a:pPr marL="0" indent="0">
              <a:buNone/>
            </a:pPr>
            <a:r>
              <a:rPr lang="en-US" dirty="0"/>
              <a:t>	</a:t>
            </a:r>
          </a:p>
          <a:p>
            <a:r>
              <a:rPr lang="en-US" b="1" dirty="0"/>
              <a:t>INVITE -</a:t>
            </a:r>
            <a:r>
              <a:rPr lang="en-US" dirty="0"/>
              <a:t> children to participate in household activities that can promote learning such as cooking, sewing, building projects </a:t>
            </a:r>
            <a:r>
              <a:rPr lang="en-US" dirty="0" err="1"/>
              <a:t>etc</a:t>
            </a:r>
            <a:r>
              <a:rPr lang="en-US" dirty="0"/>
              <a:t> </a:t>
            </a:r>
          </a:p>
          <a:p>
            <a:endParaRPr lang="en-US" dirty="0"/>
          </a:p>
          <a:p>
            <a:endParaRPr lang="en-US" dirty="0"/>
          </a:p>
          <a:p>
            <a:endParaRPr lang="en-US" dirty="0"/>
          </a:p>
          <a:p>
            <a:pPr lvl="0"/>
            <a:endParaRPr lang="en-US" dirty="0"/>
          </a:p>
        </p:txBody>
      </p:sp>
    </p:spTree>
    <p:extLst>
      <p:ext uri="{BB962C8B-B14F-4D97-AF65-F5344CB8AC3E}">
        <p14:creationId xmlns:p14="http://schemas.microsoft.com/office/powerpoint/2010/main" val="56615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F1732-00C9-4513-BCCE-2E82F9AE4D3B}"/>
              </a:ext>
            </a:extLst>
          </p:cNvPr>
          <p:cNvSpPr>
            <a:spLocks noGrp="1"/>
          </p:cNvSpPr>
          <p:nvPr>
            <p:ph type="title"/>
          </p:nvPr>
        </p:nvSpPr>
        <p:spPr>
          <a:xfrm>
            <a:off x="638630" y="344942"/>
            <a:ext cx="11472408" cy="830715"/>
          </a:xfrm>
        </p:spPr>
        <p:txBody>
          <a:bodyPr/>
          <a:lstStyle/>
          <a:p>
            <a:r>
              <a:rPr lang="en-US" dirty="0"/>
              <a:t>PSS MESSAGES FOR URBAN SLUMS</a:t>
            </a:r>
          </a:p>
        </p:txBody>
      </p:sp>
      <p:sp>
        <p:nvSpPr>
          <p:cNvPr id="3" name="Content Placeholder 2">
            <a:extLst>
              <a:ext uri="{FF2B5EF4-FFF2-40B4-BE49-F238E27FC236}">
                <a16:creationId xmlns:a16="http://schemas.microsoft.com/office/drawing/2014/main" xmlns="" id="{DDC514C6-6052-4A80-8C6E-61075EAFE8BE}"/>
              </a:ext>
            </a:extLst>
          </p:cNvPr>
          <p:cNvSpPr>
            <a:spLocks noGrp="1"/>
          </p:cNvSpPr>
          <p:nvPr>
            <p:ph sz="half" idx="1"/>
          </p:nvPr>
        </p:nvSpPr>
        <p:spPr>
          <a:xfrm>
            <a:off x="275771" y="1175656"/>
            <a:ext cx="6226628" cy="8577943"/>
          </a:xfrm>
        </p:spPr>
        <p:txBody>
          <a:bodyPr/>
          <a:lstStyle/>
          <a:p>
            <a:pPr marL="0" indent="0">
              <a:buNone/>
            </a:pPr>
            <a:r>
              <a:rPr lang="en-US" sz="2400" b="1" dirty="0"/>
              <a:t>PARENTS </a:t>
            </a:r>
          </a:p>
          <a:p>
            <a:r>
              <a:rPr lang="en-US" sz="1400" b="1" dirty="0"/>
              <a:t>EMPATHIZE - c</a:t>
            </a:r>
            <a:r>
              <a:rPr lang="en-US" sz="1400" dirty="0"/>
              <a:t>hildren and adolescents are feeling and absorbing the stress, fear and anxiety around them.  Empathize and understand these emotions. </a:t>
            </a:r>
          </a:p>
          <a:p>
            <a:r>
              <a:rPr lang="en-US" sz="1400" b="1" dirty="0"/>
              <a:t>LISTEN and UNDERSTAND - </a:t>
            </a:r>
            <a:r>
              <a:rPr lang="en-US" sz="1400" dirty="0"/>
              <a:t>Be patient and try to understand the emotion of children if they behave differently (irritated, aggressive, do not want to speak, sleep or eating habit changes)</a:t>
            </a:r>
          </a:p>
          <a:p>
            <a:r>
              <a:rPr lang="en-US" sz="1400" b="1" dirty="0"/>
              <a:t>ENGAGE - </a:t>
            </a:r>
            <a:r>
              <a:rPr lang="en-US" sz="1400" dirty="0"/>
              <a:t>children in creative and interactive activity (playing and drawing can facilitate this process. Help children find positive ways to express disturbing feelings such as anger, fear and sadness</a:t>
            </a:r>
          </a:p>
          <a:p>
            <a:pPr lvl="0"/>
            <a:r>
              <a:rPr lang="en-US" sz="1400" dirty="0"/>
              <a:t>Your family may be facing many challenges including loss of livelihoods. Discuss with your children and assure them that together you will try to get over this phase.</a:t>
            </a:r>
          </a:p>
          <a:p>
            <a:pPr lvl="0"/>
            <a:r>
              <a:rPr lang="en-US" sz="1400" dirty="0"/>
              <a:t>If children have access to smart phone and internet, allow them to use these for studying and talking to friends. However, talk to them about being safe online.</a:t>
            </a:r>
          </a:p>
          <a:p>
            <a:r>
              <a:rPr lang="en-US" sz="1400" b="1" dirty="0"/>
              <a:t>ROUTINE - </a:t>
            </a:r>
            <a:r>
              <a:rPr lang="en-US" sz="1400" dirty="0"/>
              <a:t>Keep regular routines and schedules as much as possible</a:t>
            </a:r>
          </a:p>
          <a:p>
            <a:r>
              <a:rPr lang="en-US" sz="1400" b="1" dirty="0"/>
              <a:t>DISCOURAGE - </a:t>
            </a:r>
            <a:r>
              <a:rPr lang="en-US" sz="1400" dirty="0"/>
              <a:t>If children witness violence at home, or are the target of the violence, it causes trauma and distress and may lead to disruptive behavior</a:t>
            </a:r>
          </a:p>
          <a:p>
            <a:pPr lvl="0"/>
            <a:r>
              <a:rPr lang="en-US" sz="1400" dirty="0"/>
              <a:t>Use of alcohol/ other narcotic substances within the family and community. </a:t>
            </a:r>
          </a:p>
          <a:p>
            <a:r>
              <a:rPr lang="en-US" sz="1400" b="1" dirty="0"/>
              <a:t>EXPLAIN – </a:t>
            </a:r>
            <a:r>
              <a:rPr lang="en-US" sz="1400" dirty="0"/>
              <a:t>No one should be stigmatized or signaled for having the disease</a:t>
            </a:r>
          </a:p>
          <a:p>
            <a:pPr lvl="0"/>
            <a:r>
              <a:rPr lang="en-US" sz="1400" dirty="0"/>
              <a:t>Doctors, nurses and other service providers are helping others in this difficult time. We must respect them.</a:t>
            </a:r>
          </a:p>
          <a:p>
            <a:r>
              <a:rPr lang="en-US" sz="1400" dirty="0"/>
              <a:t> </a:t>
            </a:r>
            <a:r>
              <a:rPr lang="en-US" sz="1400" b="1" dirty="0"/>
              <a:t>AVOID - </a:t>
            </a:r>
            <a:r>
              <a:rPr lang="en-US" sz="1400" dirty="0"/>
              <a:t>watching, reading, listening or discussing too much about COVID-19 and persuade children to divert their attention to other topics as well </a:t>
            </a:r>
          </a:p>
          <a:p>
            <a:r>
              <a:rPr lang="en-US" sz="1400" b="1" dirty="0"/>
              <a:t>ACTION - </a:t>
            </a:r>
            <a:r>
              <a:rPr lang="en-US" sz="1400" dirty="0"/>
              <a:t>when sick go to hospital. If there has been a death, children may need specialized help. Call CHILDLINE 1098 to speak to a counsellor</a:t>
            </a:r>
          </a:p>
          <a:p>
            <a:pPr lvl="0"/>
            <a:r>
              <a:rPr lang="en-US" sz="1400" dirty="0"/>
              <a:t>For specialised help call  NIMHANS  08046110007 (Toll free)</a:t>
            </a:r>
          </a:p>
        </p:txBody>
      </p:sp>
      <p:sp>
        <p:nvSpPr>
          <p:cNvPr id="4" name="Content Placeholder 3">
            <a:extLst>
              <a:ext uri="{FF2B5EF4-FFF2-40B4-BE49-F238E27FC236}">
                <a16:creationId xmlns:a16="http://schemas.microsoft.com/office/drawing/2014/main" xmlns="" id="{C53125DF-EE4F-446A-BC57-F2BC09B0F587}"/>
              </a:ext>
            </a:extLst>
          </p:cNvPr>
          <p:cNvSpPr>
            <a:spLocks noGrp="1"/>
          </p:cNvSpPr>
          <p:nvPr>
            <p:ph sz="half" idx="2"/>
          </p:nvPr>
        </p:nvSpPr>
        <p:spPr>
          <a:xfrm>
            <a:off x="6502399" y="1487261"/>
            <a:ext cx="6023430" cy="7714795"/>
          </a:xfrm>
        </p:spPr>
        <p:txBody>
          <a:bodyPr/>
          <a:lstStyle/>
          <a:p>
            <a:pPr marL="0" indent="0">
              <a:buNone/>
            </a:pPr>
            <a:r>
              <a:rPr lang="en-US" sz="2400" b="1" dirty="0"/>
              <a:t>HEALTH CARE WORKERS</a:t>
            </a:r>
          </a:p>
          <a:p>
            <a:r>
              <a:rPr lang="en-US" sz="1800" b="1" dirty="0"/>
              <a:t>ORGANISE - </a:t>
            </a:r>
            <a:r>
              <a:rPr lang="en-US" sz="1800" dirty="0"/>
              <a:t>Access to a range of supports, including psychological first aid, to people in acute distress after exposure to an extreme stressor.</a:t>
            </a:r>
          </a:p>
          <a:p>
            <a:r>
              <a:rPr lang="en-US" sz="1800" b="1" dirty="0"/>
              <a:t>USE - </a:t>
            </a:r>
            <a:r>
              <a:rPr lang="en-US" sz="1800" dirty="0"/>
              <a:t>Channels such as the media to provide accurate information that reduces stress and enables people to access humanitarian services.</a:t>
            </a:r>
          </a:p>
          <a:p>
            <a:r>
              <a:rPr lang="en-US" sz="1800" b="1" dirty="0"/>
              <a:t>MANAGE - </a:t>
            </a:r>
            <a:r>
              <a:rPr lang="en-US" sz="1800" dirty="0"/>
              <a:t>To feel stressed in the current situation. Stress and the feelings associated with it are by no means a reflection that you cannot do your job or that you are weak. Managing your stress and psychosocial wellbeing during this time is as important as managing your physical health. </a:t>
            </a:r>
          </a:p>
          <a:p>
            <a:r>
              <a:rPr lang="en-US" sz="1800" b="1" dirty="0"/>
              <a:t>ENSURE - </a:t>
            </a:r>
            <a:r>
              <a:rPr lang="en-US" sz="1800" dirty="0"/>
              <a:t>Take care of your basic needs and ensure rest and respite during work or between shifts, eat sufficient and healthy food, engage in physical activity, and stay in contact with family and friends. Avoid tobacco, alcohol or other drugs. In the long term, these can worsen your mental and physical wellbeing. </a:t>
            </a:r>
          </a:p>
          <a:p>
            <a:r>
              <a:rPr lang="en-US" sz="1800" b="1" dirty="0"/>
              <a:t>SUPPORT - </a:t>
            </a:r>
            <a:r>
              <a:rPr lang="en-US" sz="1800" dirty="0"/>
              <a:t>Some workers may unfortunately experience avoidance by their family or community due to stigma or fear. This can make an already challenging situation far more difficult. If possible, staying connected with your loved ones including through digital methods is one way to maintain contact. Turn to your colleagues, your manager or other trusted persons for social support- your colleagues may be having similar experiences </a:t>
            </a:r>
          </a:p>
        </p:txBody>
      </p:sp>
    </p:spTree>
    <p:extLst>
      <p:ext uri="{BB962C8B-B14F-4D97-AF65-F5344CB8AC3E}">
        <p14:creationId xmlns:p14="http://schemas.microsoft.com/office/powerpoint/2010/main" val="4080258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59342" y="456785"/>
            <a:ext cx="4621128" cy="8788696"/>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D3C009E-E655-406E-A0BB-38D2B1E3E7A9}"/>
              </a:ext>
            </a:extLst>
          </p:cNvPr>
          <p:cNvSpPr>
            <a:spLocks noGrp="1"/>
          </p:cNvSpPr>
          <p:nvPr>
            <p:ph type="title"/>
          </p:nvPr>
        </p:nvSpPr>
        <p:spPr>
          <a:xfrm>
            <a:off x="719186" y="1300480"/>
            <a:ext cx="3901440" cy="4106779"/>
          </a:xfrm>
        </p:spPr>
        <p:txBody>
          <a:bodyPr vert="horz" lIns="91440" tIns="45720" rIns="91440" bIns="45720" rtlCol="0" anchor="b">
            <a:normAutofit/>
          </a:bodyPr>
          <a:lstStyle/>
          <a:p>
            <a:pPr algn="ctr"/>
            <a:r>
              <a:rPr lang="en-US" kern="1200" dirty="0">
                <a:solidFill>
                  <a:srgbClr val="FFFFFF"/>
                </a:solidFill>
                <a:latin typeface="+mj-lt"/>
                <a:ea typeface="+mj-ea"/>
                <a:cs typeface="+mj-cs"/>
              </a:rPr>
              <a:t>Existing MH &amp;PSS tools</a:t>
            </a:r>
          </a:p>
        </p:txBody>
      </p:sp>
      <p:cxnSp>
        <p:nvCxnSpPr>
          <p:cNvPr id="19" name="Straight Connector 18">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70534" y="5561268"/>
            <a:ext cx="275924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xmlns="" id="{1883A661-E7D9-4B0E-98B8-BD5F26BA1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410" y="1387223"/>
            <a:ext cx="6990448" cy="6990448"/>
          </a:xfrm>
          <a:prstGeom prst="rect">
            <a:avLst/>
          </a:prstGeom>
        </p:spPr>
      </p:pic>
    </p:spTree>
    <p:extLst>
      <p:ext uri="{BB962C8B-B14F-4D97-AF65-F5344CB8AC3E}">
        <p14:creationId xmlns:p14="http://schemas.microsoft.com/office/powerpoint/2010/main" val="2099150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WhatsApp Image 2020-03-30 at 11.05.35 AM.jpeg"/>
          <p:cNvPicPr>
            <a:picLocks noChangeAspect="1"/>
          </p:cNvPicPr>
          <p:nvPr/>
        </p:nvPicPr>
        <p:blipFill rotWithShape="1">
          <a:blip r:embed="rId2" cstate="print">
            <a:extLst>
              <a:ext uri="{28A0092B-C50C-407E-A947-70E740481C1C}">
                <a14:useLocalDpi xmlns:a14="http://schemas.microsoft.com/office/drawing/2010/main" val="0"/>
              </a:ext>
            </a:extLst>
          </a:blip>
          <a:srcRect t="3730" b="7742"/>
          <a:stretch/>
        </p:blipFill>
        <p:spPr>
          <a:xfrm>
            <a:off x="0" y="2043112"/>
            <a:ext cx="13004800" cy="7710487"/>
          </a:xfrm>
          <a:prstGeom prst="rect">
            <a:avLst/>
          </a:prstGeom>
          <a:ln w="12700">
            <a:miter lim="400000"/>
          </a:ln>
        </p:spPr>
      </p:pic>
      <p:sp>
        <p:nvSpPr>
          <p:cNvPr id="3" name="TextBox 2">
            <a:extLst>
              <a:ext uri="{FF2B5EF4-FFF2-40B4-BE49-F238E27FC236}">
                <a16:creationId xmlns:a16="http://schemas.microsoft.com/office/drawing/2014/main" xmlns="" id="{5070A057-F011-480D-B927-763D22A154A6}"/>
              </a:ext>
            </a:extLst>
          </p:cNvPr>
          <p:cNvSpPr txBox="1"/>
          <p:nvPr/>
        </p:nvSpPr>
        <p:spPr>
          <a:xfrm>
            <a:off x="858837" y="1059192"/>
            <a:ext cx="11287125" cy="12364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86258">
              <a:lnSpc>
                <a:spcPct val="108000"/>
              </a:lnSpc>
              <a:defRPr sz="3500">
                <a:latin typeface="Calibri"/>
                <a:ea typeface="Calibri"/>
                <a:cs typeface="Calibri"/>
                <a:sym typeface="Calibri"/>
              </a:defRPr>
            </a:pPr>
            <a:r>
              <a:rPr lang="en-US" sz="2800" b="1" dirty="0">
                <a:solidFill>
                  <a:srgbClr val="00B0F0"/>
                </a:solidFill>
                <a:latin typeface="Arial" panose="020B0604020202020204" pitchFamily="34" charset="0"/>
                <a:cs typeface="Arial" panose="020B0604020202020204" pitchFamily="34" charset="0"/>
              </a:rPr>
              <a:t>P</a:t>
            </a:r>
            <a:r>
              <a:rPr lang="en-US" sz="2800" b="1" dirty="0">
                <a:solidFill>
                  <a:srgbClr val="00B0F0"/>
                </a:solidFill>
                <a:uFill>
                  <a:solidFill>
                    <a:srgbClr val="00B0F0"/>
                  </a:solidFill>
                </a:uFill>
                <a:latin typeface="Arial" panose="020B0604020202020204" pitchFamily="34" charset="0"/>
                <a:cs typeface="Arial" panose="020B0604020202020204" pitchFamily="34" charset="0"/>
              </a:rPr>
              <a:t>sychosocial Support for Children during COVID-19 </a:t>
            </a:r>
          </a:p>
          <a:p>
            <a:pPr defTabSz="286258">
              <a:lnSpc>
                <a:spcPct val="108000"/>
              </a:lnSpc>
              <a:defRPr sz="2800" i="1">
                <a:latin typeface="Calibri"/>
                <a:ea typeface="Calibri"/>
                <a:cs typeface="Calibri"/>
                <a:sym typeface="Calibri"/>
              </a:defRPr>
            </a:pPr>
            <a:r>
              <a:rPr lang="en-US" sz="1800" dirty="0">
                <a:latin typeface="Arial" panose="020B0604020202020204" pitchFamily="34" charset="0"/>
                <a:cs typeface="Arial" panose="020B0604020202020204" pitchFamily="34" charset="0"/>
              </a:rPr>
              <a:t>A Manual for Parents and Caregivers  </a:t>
            </a:r>
          </a:p>
          <a:p>
            <a:pPr marL="0" marR="0" indent="0" algn="ctr" defTabSz="584200" rtl="0" fontAlgn="auto" latinLnBrk="0" hangingPunct="0">
              <a:lnSpc>
                <a:spcPct val="100000"/>
              </a:lnSpc>
              <a:spcBef>
                <a:spcPts val="0"/>
              </a:spcBef>
              <a:spcAft>
                <a:spcPts val="0"/>
              </a:spcAft>
              <a:buClrTx/>
              <a:buSzTx/>
              <a:buFontTx/>
              <a:buNone/>
              <a:tabLst/>
            </a:pPr>
            <a:endParaRPr kumimoji="0" lang="en-IN" sz="24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descr="A close up of a logo&#10;&#10;Description automatically generated">
            <a:extLst>
              <a:ext uri="{FF2B5EF4-FFF2-40B4-BE49-F238E27FC236}">
                <a16:creationId xmlns:a16="http://schemas.microsoft.com/office/drawing/2014/main" xmlns="" id="{E388F91F-4441-4EBC-8952-4AC6FD62C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31" y="209115"/>
            <a:ext cx="1440945" cy="1030723"/>
          </a:xfrm>
          <a:prstGeom prst="rect">
            <a:avLst/>
          </a:prstGeom>
        </p:spPr>
      </p:pic>
      <p:pic>
        <p:nvPicPr>
          <p:cNvPr id="7" name="Picture 6" descr="A close up of a sign&#10;&#10;Description automatically generated">
            <a:extLst>
              <a:ext uri="{FF2B5EF4-FFF2-40B4-BE49-F238E27FC236}">
                <a16:creationId xmlns:a16="http://schemas.microsoft.com/office/drawing/2014/main" xmlns="" id="{6A89A33E-C5BE-4CB4-A29B-FF2B049D3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1176" y="0"/>
            <a:ext cx="1236492" cy="12364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WhatsApp Image 2020-03-30 at 7.20.08 PM.jpeg" descr="WhatsApp Image 2020-03-30 at 7.20.08 PM.jpeg"/>
          <p:cNvPicPr>
            <a:picLocks noChangeAspect="1"/>
          </p:cNvPicPr>
          <p:nvPr/>
        </p:nvPicPr>
        <p:blipFill>
          <a:blip r:embed="rId2"/>
          <a:stretch>
            <a:fillRect/>
          </a:stretch>
        </p:blipFill>
        <p:spPr>
          <a:xfrm>
            <a:off x="496888" y="1286834"/>
            <a:ext cx="4908493" cy="3183565"/>
          </a:xfrm>
          <a:prstGeom prst="rect">
            <a:avLst/>
          </a:prstGeom>
          <a:ln w="12700">
            <a:miter lim="400000"/>
          </a:ln>
        </p:spPr>
      </p:pic>
      <p:sp>
        <p:nvSpPr>
          <p:cNvPr id="189" name="TextBox 1"/>
          <p:cNvSpPr txBox="1"/>
          <p:nvPr/>
        </p:nvSpPr>
        <p:spPr>
          <a:xfrm>
            <a:off x="496888" y="2630158"/>
            <a:ext cx="5220421" cy="471924"/>
          </a:xfrm>
          <a:prstGeom prst="rect">
            <a:avLst/>
          </a:prstGeom>
          <a:ln>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lang="en-US" sz="2400" b="1" dirty="0">
                <a:latin typeface="+mn-lt"/>
                <a:cs typeface="Calibri" panose="020F0502020204030204" pitchFamily="34" charset="0"/>
              </a:rPr>
              <a:t>Violence, Abuse and exploitation</a:t>
            </a:r>
          </a:p>
        </p:txBody>
      </p:sp>
      <p:pic>
        <p:nvPicPr>
          <p:cNvPr id="4" name="WhatsApp Image 2020-04-02 at 9.19.17 PM.jpeg" descr="WhatsApp Image 2020-04-02 at 9.19.17 PM.jpeg">
            <a:extLst>
              <a:ext uri="{FF2B5EF4-FFF2-40B4-BE49-F238E27FC236}">
                <a16:creationId xmlns:a16="http://schemas.microsoft.com/office/drawing/2014/main" xmlns="" id="{25B6ABE3-8270-4207-9DB9-CC6991CFF44F}"/>
              </a:ext>
            </a:extLst>
          </p:cNvPr>
          <p:cNvPicPr>
            <a:picLocks noChangeAspect="1"/>
          </p:cNvPicPr>
          <p:nvPr/>
        </p:nvPicPr>
        <p:blipFill>
          <a:blip r:embed="rId3"/>
          <a:srcRect l="3023" r="3023"/>
          <a:stretch>
            <a:fillRect/>
          </a:stretch>
        </p:blipFill>
        <p:spPr>
          <a:xfrm>
            <a:off x="5625837" y="841144"/>
            <a:ext cx="6391991" cy="4804913"/>
          </a:xfrm>
          <a:prstGeom prst="rect">
            <a:avLst/>
          </a:prstGeom>
          <a:ln w="12700">
            <a:miter lim="400000"/>
          </a:ln>
        </p:spPr>
      </p:pic>
      <p:sp>
        <p:nvSpPr>
          <p:cNvPr id="5" name="TextBox 1">
            <a:extLst>
              <a:ext uri="{FF2B5EF4-FFF2-40B4-BE49-F238E27FC236}">
                <a16:creationId xmlns:a16="http://schemas.microsoft.com/office/drawing/2014/main" xmlns="" id="{EABE30DB-1035-4787-913A-A13CFEACB754}"/>
              </a:ext>
            </a:extLst>
          </p:cNvPr>
          <p:cNvSpPr txBox="1"/>
          <p:nvPr/>
        </p:nvSpPr>
        <p:spPr>
          <a:xfrm>
            <a:off x="6225450" y="3998475"/>
            <a:ext cx="5428240" cy="471924"/>
          </a:xfrm>
          <a:prstGeom prst="rect">
            <a:avLst/>
          </a:prstGeom>
          <a:ln>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lang="en-US" sz="2400" b="1" dirty="0">
                <a:latin typeface="+mn-lt"/>
                <a:cs typeface="Calibri" panose="020F0502020204030204" pitchFamily="34" charset="0"/>
              </a:rPr>
              <a:t>Domestic violence</a:t>
            </a:r>
            <a:endParaRPr sz="2400" b="1" dirty="0">
              <a:latin typeface="+mn-lt"/>
              <a:cs typeface="Calibri" panose="020F0502020204030204" pitchFamily="34" charset="0"/>
            </a:endParaRPr>
          </a:p>
        </p:txBody>
      </p:sp>
      <p:pic>
        <p:nvPicPr>
          <p:cNvPr id="6" name="WhatsApp Image 2020-04-02 at 9.19.16 PM.jpeg" descr="WhatsApp Image 2020-04-02 at 9.19.16 PM.jpeg">
            <a:extLst>
              <a:ext uri="{FF2B5EF4-FFF2-40B4-BE49-F238E27FC236}">
                <a16:creationId xmlns:a16="http://schemas.microsoft.com/office/drawing/2014/main" xmlns="" id="{EED4925F-306C-4C74-A6F5-1A7091289F63}"/>
              </a:ext>
            </a:extLst>
          </p:cNvPr>
          <p:cNvPicPr>
            <a:picLocks noChangeAspect="1"/>
          </p:cNvPicPr>
          <p:nvPr/>
        </p:nvPicPr>
        <p:blipFill>
          <a:blip r:embed="rId4"/>
          <a:srcRect b="5288"/>
          <a:stretch>
            <a:fillRect/>
          </a:stretch>
        </p:blipFill>
        <p:spPr>
          <a:xfrm>
            <a:off x="1314890" y="4859172"/>
            <a:ext cx="6369275" cy="4260418"/>
          </a:xfrm>
          <a:prstGeom prst="rect">
            <a:avLst/>
          </a:prstGeom>
          <a:ln w="12700">
            <a:miter lim="400000"/>
          </a:ln>
        </p:spPr>
      </p:pic>
      <p:sp>
        <p:nvSpPr>
          <p:cNvPr id="7" name="TextBox 1">
            <a:extLst>
              <a:ext uri="{FF2B5EF4-FFF2-40B4-BE49-F238E27FC236}">
                <a16:creationId xmlns:a16="http://schemas.microsoft.com/office/drawing/2014/main" xmlns="" id="{980BDEEC-69A1-4E03-996D-DCDE4114BF7A}"/>
              </a:ext>
            </a:extLst>
          </p:cNvPr>
          <p:cNvSpPr txBox="1"/>
          <p:nvPr/>
        </p:nvSpPr>
        <p:spPr>
          <a:xfrm>
            <a:off x="845231" y="5755565"/>
            <a:ext cx="5137294" cy="471924"/>
          </a:xfrm>
          <a:prstGeom prst="rect">
            <a:avLst/>
          </a:prstGeom>
          <a:ln>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lang="en-US" sz="2400" b="1" dirty="0">
                <a:latin typeface="+mn-lt"/>
                <a:cs typeface="Calibri" panose="020F0502020204030204" pitchFamily="34" charset="0"/>
              </a:rPr>
              <a:t>Excessive screen time</a:t>
            </a:r>
            <a:endParaRPr sz="2400" b="1" dirty="0">
              <a:latin typeface="+mn-lt"/>
              <a:cs typeface="Calibri" panose="020F0502020204030204" pitchFamily="3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3" descr="Picture 3"/>
          <p:cNvPicPr>
            <a:picLocks noChangeAspect="1"/>
          </p:cNvPicPr>
          <p:nvPr/>
        </p:nvPicPr>
        <p:blipFill>
          <a:blip r:embed="rId2"/>
          <a:stretch>
            <a:fillRect/>
          </a:stretch>
        </p:blipFill>
        <p:spPr>
          <a:xfrm>
            <a:off x="598488" y="1636714"/>
            <a:ext cx="5210491" cy="7392458"/>
          </a:xfrm>
          <a:prstGeom prst="rect">
            <a:avLst/>
          </a:prstGeom>
          <a:ln w="12700">
            <a:miter lim="400000"/>
          </a:ln>
        </p:spPr>
      </p:pic>
      <p:pic>
        <p:nvPicPr>
          <p:cNvPr id="205" name="WhatsApp Image 2020-04-02 at 9.19.16 PM.jpeg" descr="WhatsApp Image 2020-04-02 at 9.19.16 PM.jpeg"/>
          <p:cNvPicPr>
            <a:picLocks noChangeAspect="1"/>
          </p:cNvPicPr>
          <p:nvPr/>
        </p:nvPicPr>
        <p:blipFill>
          <a:blip r:embed="rId3"/>
          <a:srcRect l="36293" r="17350" b="48773"/>
          <a:stretch>
            <a:fillRect/>
          </a:stretch>
        </p:blipFill>
        <p:spPr>
          <a:xfrm>
            <a:off x="6377713" y="3128841"/>
            <a:ext cx="6028599" cy="4704980"/>
          </a:xfrm>
          <a:prstGeom prst="rect">
            <a:avLst/>
          </a:prstGeom>
          <a:ln w="12700">
            <a:miter lim="400000"/>
          </a:ln>
        </p:spPr>
      </p:pic>
      <p:sp>
        <p:nvSpPr>
          <p:cNvPr id="3" name="TextBox 2"/>
          <p:cNvSpPr txBox="1"/>
          <p:nvPr/>
        </p:nvSpPr>
        <p:spPr>
          <a:xfrm>
            <a:off x="6502400" y="2598522"/>
            <a:ext cx="521049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j-lt"/>
                <a:ea typeface="Helvetica Neue Medium"/>
                <a:cs typeface="Helvetica Neue Medium"/>
                <a:sym typeface="Helvetica Neue Medium"/>
              </a:rPr>
              <a:t>Teach children these 5 golden rules to keep safe</a:t>
            </a:r>
            <a:r>
              <a:rPr kumimoji="0" lang="en-US" sz="2000" b="1" i="0" u="none" strike="noStrike" cap="none" spc="0" normalizeH="0" dirty="0">
                <a:ln>
                  <a:noFill/>
                </a:ln>
                <a:solidFill>
                  <a:srgbClr val="000000"/>
                </a:solidFill>
                <a:effectLst/>
                <a:uFillTx/>
                <a:latin typeface="+mj-lt"/>
                <a:ea typeface="Helvetica Neue Medium"/>
                <a:cs typeface="Helvetica Neue Medium"/>
                <a:sym typeface="Helvetica Neue Medium"/>
              </a:rPr>
              <a:t> online. </a:t>
            </a:r>
            <a:endParaRPr kumimoji="0" lang="en-US" sz="2000" b="1" i="0" u="none" strike="noStrike" cap="none" spc="0" normalizeH="0" baseline="0" dirty="0">
              <a:ln>
                <a:noFill/>
              </a:ln>
              <a:solidFill>
                <a:srgbClr val="000000"/>
              </a:solidFill>
              <a:effectLst/>
              <a:uFillTx/>
              <a:latin typeface="+mj-lt"/>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xmlns="" id="{F338F507-A555-440A-A56B-2CDD03EEB93D}"/>
              </a:ext>
            </a:extLst>
          </p:cNvPr>
          <p:cNvSpPr/>
          <p:nvPr/>
        </p:nvSpPr>
        <p:spPr>
          <a:xfrm>
            <a:off x="-2" y="756862"/>
            <a:ext cx="9919857"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3A9BFA06-89EE-4302-89FB-7F15E5B7D149}"/>
              </a:ext>
            </a:extLst>
          </p:cNvPr>
          <p:cNvSpPr/>
          <p:nvPr/>
        </p:nvSpPr>
        <p:spPr>
          <a:xfrm>
            <a:off x="598488" y="823469"/>
            <a:ext cx="8762335" cy="584775"/>
          </a:xfrm>
          <a:prstGeom prst="rect">
            <a:avLst/>
          </a:prstGeom>
        </p:spPr>
        <p:txBody>
          <a:bodyPr wrap="none">
            <a:spAutoFit/>
          </a:bodyPr>
          <a:lstStyle/>
          <a:p>
            <a:pPr algn="l"/>
            <a:r>
              <a:rPr lang="en-US" sz="3200" b="1" dirty="0">
                <a:solidFill>
                  <a:schemeClr val="bg1"/>
                </a:solidFill>
                <a:latin typeface="+mj-lt"/>
              </a:rPr>
              <a:t>Let children be online, connect with friends!</a:t>
            </a:r>
          </a:p>
        </p:txBody>
      </p:sp>
      <p:pic>
        <p:nvPicPr>
          <p:cNvPr id="8" name="Picture 7">
            <a:extLst>
              <a:ext uri="{FF2B5EF4-FFF2-40B4-BE49-F238E27FC236}">
                <a16:creationId xmlns:a16="http://schemas.microsoft.com/office/drawing/2014/main" xmlns="" id="{15E6B27F-1191-44B7-84FC-96878A5CE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18387" y="612246"/>
            <a:ext cx="942435" cy="942435"/>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WhatsApp Image 2020-03-29 at 10.17.53 AM.jpeg" descr="WhatsApp Image 2020-03-29 at 10.17.53 AM.jpeg">
            <a:extLst>
              <a:ext uri="{FF2B5EF4-FFF2-40B4-BE49-F238E27FC236}">
                <a16:creationId xmlns:a16="http://schemas.microsoft.com/office/drawing/2014/main" xmlns="" id="{CB60CD0F-C57B-41D1-A896-133AD114A416}"/>
              </a:ext>
            </a:extLst>
          </p:cNvPr>
          <p:cNvPicPr>
            <a:picLocks noChangeAspect="1"/>
          </p:cNvPicPr>
          <p:nvPr/>
        </p:nvPicPr>
        <p:blipFill>
          <a:blip r:embed="rId2"/>
          <a:stretch>
            <a:fillRect/>
          </a:stretch>
        </p:blipFill>
        <p:spPr>
          <a:xfrm>
            <a:off x="487682" y="475777"/>
            <a:ext cx="5788548" cy="4095397"/>
          </a:xfrm>
          <a:prstGeom prst="rect">
            <a:avLst/>
          </a:prstGeom>
        </p:spPr>
      </p:pic>
      <p:pic>
        <p:nvPicPr>
          <p:cNvPr id="5" name="image1.jpeg">
            <a:extLst>
              <a:ext uri="{FF2B5EF4-FFF2-40B4-BE49-F238E27FC236}">
                <a16:creationId xmlns:a16="http://schemas.microsoft.com/office/drawing/2014/main" xmlns="" id="{0A850FF8-04BE-49E4-97DD-F27CCDEE2326}"/>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607306" y="5164225"/>
            <a:ext cx="5549298" cy="3926130"/>
          </a:xfrm>
          <a:prstGeom prst="rect">
            <a:avLst/>
          </a:prstGeom>
        </p:spPr>
      </p:pic>
      <p:sp>
        <p:nvSpPr>
          <p:cNvPr id="13" name="Rectangle 9">
            <a:extLst>
              <a:ext uri="{FF2B5EF4-FFF2-40B4-BE49-F238E27FC236}">
                <a16:creationId xmlns:a16="http://schemas.microsoft.com/office/drawing/2014/main" xmlns="" id="{799448F2-0E5B-42DA-B2D1-11A14E947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3632" y="0"/>
            <a:ext cx="97536" cy="9753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E8A7552-20E1-4F34-ADAB-C1DB6634D4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811776"/>
            <a:ext cx="6534912" cy="130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ood&#10;&#10;Description automatically generated">
            <a:extLst>
              <a:ext uri="{FF2B5EF4-FFF2-40B4-BE49-F238E27FC236}">
                <a16:creationId xmlns:a16="http://schemas.microsoft.com/office/drawing/2014/main" xmlns="" id="{D123907F-92F3-456B-B258-280D687D3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569" y="2726267"/>
            <a:ext cx="5788548" cy="4095397"/>
          </a:xfrm>
          <a:prstGeom prst="rect">
            <a:avLst/>
          </a:prstGeom>
        </p:spPr>
      </p:pic>
      <p:sp>
        <p:nvSpPr>
          <p:cNvPr id="2" name="Rectangle 1">
            <a:extLst>
              <a:ext uri="{FF2B5EF4-FFF2-40B4-BE49-F238E27FC236}">
                <a16:creationId xmlns:a16="http://schemas.microsoft.com/office/drawing/2014/main" xmlns="" id="{471CE2AC-1DA1-49B0-B640-FCBF5B3B740D}"/>
              </a:ext>
            </a:extLst>
          </p:cNvPr>
          <p:cNvSpPr/>
          <p:nvPr/>
        </p:nvSpPr>
        <p:spPr>
          <a:xfrm>
            <a:off x="7192592" y="362524"/>
            <a:ext cx="4570482" cy="646331"/>
          </a:xfrm>
          <a:prstGeom prst="rect">
            <a:avLst/>
          </a:prstGeom>
        </p:spPr>
        <p:txBody>
          <a:bodyPr wrap="none">
            <a:spAutoFit/>
          </a:bodyPr>
          <a:lstStyle/>
          <a:p>
            <a:r>
              <a:rPr lang="en-US" sz="3600" b="1" dirty="0"/>
              <a:t>Toolkit for Children </a:t>
            </a:r>
            <a:endParaRPr lang="en-US" sz="36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1B68915-AA43-476F-86A9-1301F318FF15}"/>
              </a:ext>
            </a:extLst>
          </p:cNvPr>
          <p:cNvPicPr>
            <a:picLocks noChangeAspect="1"/>
          </p:cNvPicPr>
          <p:nvPr/>
        </p:nvPicPr>
        <p:blipFill rotWithShape="1">
          <a:blip r:embed="rId2"/>
          <a:srcRect l="21147" t="26625" r="37261" b="14760"/>
          <a:stretch/>
        </p:blipFill>
        <p:spPr>
          <a:xfrm>
            <a:off x="775879" y="457577"/>
            <a:ext cx="5212155" cy="4131797"/>
          </a:xfrm>
          <a:prstGeom prst="rect">
            <a:avLst/>
          </a:prstGeom>
        </p:spPr>
      </p:pic>
      <p:pic>
        <p:nvPicPr>
          <p:cNvPr id="5" name="Picture 4">
            <a:extLst>
              <a:ext uri="{FF2B5EF4-FFF2-40B4-BE49-F238E27FC236}">
                <a16:creationId xmlns:a16="http://schemas.microsoft.com/office/drawing/2014/main" xmlns="" id="{A25D6905-69C0-415F-B98F-D07F15C84099}"/>
              </a:ext>
            </a:extLst>
          </p:cNvPr>
          <p:cNvPicPr>
            <a:picLocks noChangeAspect="1"/>
          </p:cNvPicPr>
          <p:nvPr/>
        </p:nvPicPr>
        <p:blipFill rotWithShape="1">
          <a:blip r:embed="rId3"/>
          <a:srcRect l="28721" t="14265" r="42831" b="6074"/>
          <a:stretch/>
        </p:blipFill>
        <p:spPr>
          <a:xfrm>
            <a:off x="7547674" y="451691"/>
            <a:ext cx="4014061" cy="4012612"/>
          </a:xfrm>
          <a:prstGeom prst="rect">
            <a:avLst/>
          </a:prstGeom>
        </p:spPr>
      </p:pic>
      <p:pic>
        <p:nvPicPr>
          <p:cNvPr id="2" name="Picture 1">
            <a:extLst>
              <a:ext uri="{FF2B5EF4-FFF2-40B4-BE49-F238E27FC236}">
                <a16:creationId xmlns:a16="http://schemas.microsoft.com/office/drawing/2014/main" xmlns="" id="{856F024D-588F-467F-8116-6E90EC510CDA}"/>
              </a:ext>
            </a:extLst>
          </p:cNvPr>
          <p:cNvPicPr>
            <a:picLocks noChangeAspect="1"/>
          </p:cNvPicPr>
          <p:nvPr/>
        </p:nvPicPr>
        <p:blipFill rotWithShape="1">
          <a:blip r:embed="rId4"/>
          <a:srcRect l="34680" t="10452" r="34573" b="11582"/>
          <a:stretch/>
        </p:blipFill>
        <p:spPr>
          <a:xfrm>
            <a:off x="2005666" y="5164225"/>
            <a:ext cx="2752577" cy="3926130"/>
          </a:xfrm>
          <a:prstGeom prst="rect">
            <a:avLst/>
          </a:prstGeom>
        </p:spPr>
      </p:pic>
      <p:pic>
        <p:nvPicPr>
          <p:cNvPr id="4" name="Picture 3">
            <a:extLst>
              <a:ext uri="{FF2B5EF4-FFF2-40B4-BE49-F238E27FC236}">
                <a16:creationId xmlns:a16="http://schemas.microsoft.com/office/drawing/2014/main" xmlns="" id="{FD0989A4-2CBC-41DD-9D54-322A93B290A0}"/>
              </a:ext>
            </a:extLst>
          </p:cNvPr>
          <p:cNvPicPr>
            <a:picLocks noChangeAspect="1"/>
          </p:cNvPicPr>
          <p:nvPr/>
        </p:nvPicPr>
        <p:blipFill rotWithShape="1">
          <a:blip r:embed="rId5"/>
          <a:srcRect l="22213" t="18715" r="26423" b="11370"/>
          <a:stretch/>
        </p:blipFill>
        <p:spPr>
          <a:xfrm>
            <a:off x="6891389" y="5164225"/>
            <a:ext cx="5127795" cy="3926130"/>
          </a:xfrm>
          <a:prstGeom prst="rect">
            <a:avLst/>
          </a:prstGeom>
        </p:spPr>
      </p:pic>
    </p:spTree>
    <p:extLst>
      <p:ext uri="{BB962C8B-B14F-4D97-AF65-F5344CB8AC3E}">
        <p14:creationId xmlns:p14="http://schemas.microsoft.com/office/powerpoint/2010/main" val="403032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956F7FA-CE54-4A4C-A3BE-22E01D0844BB}"/>
              </a:ext>
            </a:extLst>
          </p:cNvPr>
          <p:cNvSpPr txBox="1"/>
          <p:nvPr/>
        </p:nvSpPr>
        <p:spPr>
          <a:xfrm>
            <a:off x="685862" y="6501284"/>
            <a:ext cx="11633075" cy="1586368"/>
          </a:xfrm>
          <a:prstGeom prst="rect">
            <a:avLst/>
          </a:prstGeom>
        </p:spPr>
        <p:txBody>
          <a:bodyPr vert="horz" lIns="91440" tIns="45720" rIns="91440" bIns="45720" rtlCol="0" anchor="b">
            <a:normAutofit/>
          </a:bodyPr>
          <a:lstStyle/>
          <a:p>
            <a:pPr defTabSz="914400" hangingPunct="1">
              <a:lnSpc>
                <a:spcPct val="90000"/>
              </a:lnSpc>
              <a:spcBef>
                <a:spcPct val="0"/>
              </a:spcBef>
              <a:spcAft>
                <a:spcPts val="600"/>
              </a:spcAft>
            </a:pPr>
            <a:r>
              <a:rPr lang="en-US" sz="5100" kern="1200">
                <a:solidFill>
                  <a:schemeClr val="tx1"/>
                </a:solidFill>
                <a:latin typeface="+mj-lt"/>
                <a:ea typeface="+mj-ea"/>
                <a:cs typeface="+mj-cs"/>
              </a:rPr>
              <a:t>UNICEF Toolkit to spread awareness and take action 0n COVID-19</a:t>
            </a:r>
          </a:p>
        </p:txBody>
      </p:sp>
      <p:pic>
        <p:nvPicPr>
          <p:cNvPr id="5" name="Picture 4">
            <a:extLst>
              <a:ext uri="{FF2B5EF4-FFF2-40B4-BE49-F238E27FC236}">
                <a16:creationId xmlns:a16="http://schemas.microsoft.com/office/drawing/2014/main" xmlns="" id="{0554E362-7EC5-45FA-9AF6-0ED385F8F97E}"/>
              </a:ext>
            </a:extLst>
          </p:cNvPr>
          <p:cNvPicPr>
            <a:picLocks noChangeAspect="1"/>
          </p:cNvPicPr>
          <p:nvPr/>
        </p:nvPicPr>
        <p:blipFill rotWithShape="1">
          <a:blip r:embed="rId2"/>
          <a:srcRect l="31250" t="18850" r="36384" b="6349"/>
          <a:stretch/>
        </p:blipFill>
        <p:spPr>
          <a:xfrm>
            <a:off x="514075" y="915342"/>
            <a:ext cx="3764383" cy="489367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xmlns="" id="{C401C421-FE9F-46F9-82F8-B740A4ECA145}"/>
              </a:ext>
            </a:extLst>
          </p:cNvPr>
          <p:cNvPicPr>
            <a:picLocks noChangeAspect="1"/>
          </p:cNvPicPr>
          <p:nvPr/>
        </p:nvPicPr>
        <p:blipFill rotWithShape="1">
          <a:blip r:embed="rId3"/>
          <a:srcRect l="31138" t="17659" r="36496" b="5556"/>
          <a:stretch/>
        </p:blipFill>
        <p:spPr>
          <a:xfrm>
            <a:off x="4621640" y="852355"/>
            <a:ext cx="3761519" cy="501964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xmlns="" id="{C94AE5B8-6E71-4025-975F-A1EC617AAC68}"/>
              </a:ext>
            </a:extLst>
          </p:cNvPr>
          <p:cNvPicPr>
            <a:picLocks noChangeAspect="1"/>
          </p:cNvPicPr>
          <p:nvPr/>
        </p:nvPicPr>
        <p:blipFill rotWithShape="1">
          <a:blip r:embed="rId4"/>
          <a:srcRect l="31697" t="17262" r="36942" b="7936"/>
          <a:stretch/>
        </p:blipFill>
        <p:spPr>
          <a:xfrm>
            <a:off x="8696960" y="819109"/>
            <a:ext cx="3790899" cy="5086136"/>
          </a:xfrm>
          <a:prstGeom prst="rect">
            <a:avLst/>
          </a:prstGeom>
        </p:spPr>
      </p:pic>
      <p:cxnSp>
        <p:nvCxnSpPr>
          <p:cNvPr id="39" name="Straight Connector 10">
            <a:extLst>
              <a:ext uri="{FF2B5EF4-FFF2-40B4-BE49-F238E27FC236}">
                <a16:creationId xmlns:a16="http://schemas.microsoft.com/office/drawing/2014/main" xmlns="" id="{8F880EF2-DF79-4D9D-8F11-E91D48C797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625600" y="8218604"/>
            <a:ext cx="9753600" cy="0"/>
          </a:xfrm>
          <a:prstGeom prst="line">
            <a:avLst/>
          </a:prstGeom>
          <a:ln w="19050">
            <a:solidFill>
              <a:srgbClr val="FDA6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259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creen Shot 2020-04-03 at 6.15.47 PM.png" descr="A screenshot of a cell phone&#10;&#10;Description automatically generated">
            <a:extLst>
              <a:ext uri="{FF2B5EF4-FFF2-40B4-BE49-F238E27FC236}">
                <a16:creationId xmlns:a16="http://schemas.microsoft.com/office/drawing/2014/main" xmlns="" id="{18DD6D2A-F4E7-46D1-99F0-387F845947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768" r="-1" b="4630"/>
          <a:stretch/>
        </p:blipFill>
        <p:spPr>
          <a:xfrm>
            <a:off x="4" y="-8868"/>
            <a:ext cx="3472430" cy="3563314"/>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5" name="Picture 14">
            <a:extLst>
              <a:ext uri="{FF2B5EF4-FFF2-40B4-BE49-F238E27FC236}">
                <a16:creationId xmlns:a16="http://schemas.microsoft.com/office/drawing/2014/main" xmlns="" id="{21FCBC4B-1796-4408-BA62-36AECBA16E0F}"/>
              </a:ext>
            </a:extLst>
          </p:cNvPr>
          <p:cNvPicPr>
            <a:picLocks noChangeAspect="1"/>
          </p:cNvPicPr>
          <p:nvPr/>
        </p:nvPicPr>
        <p:blipFill rotWithShape="1">
          <a:blip r:embed="rId3"/>
          <a:srcRect l="15941" r="22131"/>
          <a:stretch/>
        </p:blipFill>
        <p:spPr>
          <a:xfrm>
            <a:off x="4987241" y="-8867"/>
            <a:ext cx="3923005" cy="3563314"/>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7" name="Screen Shot 2020-04-03 at 6.16.32 PM.png" descr="A screenshot of a cell phone&#10;&#10;Description automatically generated">
            <a:extLst>
              <a:ext uri="{FF2B5EF4-FFF2-40B4-BE49-F238E27FC236}">
                <a16:creationId xmlns:a16="http://schemas.microsoft.com/office/drawing/2014/main" xmlns="" id="{DA044CDB-8FEF-4B20-8877-643017105E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27" b="24108"/>
          <a:stretch/>
        </p:blipFill>
        <p:spPr>
          <a:xfrm>
            <a:off x="7874001" y="1"/>
            <a:ext cx="5130800" cy="3558168"/>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7" name="Picture 16">
            <a:extLst>
              <a:ext uri="{FF2B5EF4-FFF2-40B4-BE49-F238E27FC236}">
                <a16:creationId xmlns:a16="http://schemas.microsoft.com/office/drawing/2014/main" xmlns="" id="{68905592-0784-4CB6-AD2C-F2E5FB78EC90}"/>
              </a:ext>
            </a:extLst>
          </p:cNvPr>
          <p:cNvPicPr>
            <a:picLocks noChangeAspect="1"/>
          </p:cNvPicPr>
          <p:nvPr/>
        </p:nvPicPr>
        <p:blipFill rotWithShape="1">
          <a:blip r:embed="rId5"/>
          <a:srcRect l="25738" r="36383" b="-2"/>
          <a:stretch/>
        </p:blipFill>
        <p:spPr>
          <a:xfrm>
            <a:off x="20" y="3780659"/>
            <a:ext cx="4022085" cy="5972941"/>
          </a:xfrm>
          <a:custGeom>
            <a:avLst/>
            <a:gdLst/>
            <a:ahLst/>
            <a:cxnLst/>
            <a:rect l="l" t="t" r="r" b="b"/>
            <a:pathLst>
              <a:path w="3770724" h="4199724">
                <a:moveTo>
                  <a:pt x="0" y="0"/>
                </a:moveTo>
                <a:lnTo>
                  <a:pt x="3770724" y="0"/>
                </a:lnTo>
                <a:lnTo>
                  <a:pt x="1824067" y="4199724"/>
                </a:lnTo>
                <a:lnTo>
                  <a:pt x="0" y="4199724"/>
                </a:lnTo>
                <a:close/>
              </a:path>
            </a:pathLst>
          </a:custGeom>
        </p:spPr>
      </p:pic>
      <p:pic>
        <p:nvPicPr>
          <p:cNvPr id="13" name="Picture 12">
            <a:extLst>
              <a:ext uri="{FF2B5EF4-FFF2-40B4-BE49-F238E27FC236}">
                <a16:creationId xmlns:a16="http://schemas.microsoft.com/office/drawing/2014/main" xmlns="" id="{98D6D6DD-C8CA-4DC8-A1AF-A62C8566CA6C}"/>
              </a:ext>
            </a:extLst>
          </p:cNvPr>
          <p:cNvPicPr>
            <a:picLocks noChangeAspect="1"/>
          </p:cNvPicPr>
          <p:nvPr/>
        </p:nvPicPr>
        <p:blipFill rotWithShape="1">
          <a:blip r:embed="rId6"/>
          <a:srcRect l="21875" r="26784"/>
          <a:stretch/>
        </p:blipFill>
        <p:spPr>
          <a:xfrm>
            <a:off x="2148049" y="3785813"/>
            <a:ext cx="5449307" cy="5970362"/>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27" name="Freeform 43">
            <a:extLst>
              <a:ext uri="{FF2B5EF4-FFF2-40B4-BE49-F238E27FC236}">
                <a16:creationId xmlns:a16="http://schemas.microsoft.com/office/drawing/2014/main" xmlns="" id="{AAD8F19F-4A55-467B-BED0-8837659A90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709920" y="3783237"/>
            <a:ext cx="7294880" cy="5970363"/>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A5A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72845C34-0925-48EB-9A4B-B91A6359DD27}"/>
              </a:ext>
            </a:extLst>
          </p:cNvPr>
          <p:cNvSpPr/>
          <p:nvPr/>
        </p:nvSpPr>
        <p:spPr>
          <a:xfrm>
            <a:off x="7060441" y="5958917"/>
            <a:ext cx="5330511" cy="3077507"/>
          </a:xfrm>
          <a:prstGeom prst="rect">
            <a:avLst/>
          </a:prstGeom>
        </p:spPr>
        <p:txBody>
          <a:bodyPr vert="horz" lIns="91440" tIns="45720" rIns="91440" bIns="45720" rtlCol="0" anchor="t">
            <a:normAutofit/>
          </a:bodyPr>
          <a:lstStyle/>
          <a:p>
            <a:pPr algn="r" defTabSz="914400" hangingPunct="1">
              <a:lnSpc>
                <a:spcPct val="90000"/>
              </a:lnSpc>
              <a:spcBef>
                <a:spcPct val="0"/>
              </a:spcBef>
              <a:spcAft>
                <a:spcPts val="600"/>
              </a:spcAft>
            </a:pPr>
            <a:r>
              <a:rPr lang="en-US" sz="6000" b="1" kern="1200" dirty="0">
                <a:solidFill>
                  <a:srgbClr val="FFFFFF"/>
                </a:solidFill>
                <a:latin typeface="+mj-lt"/>
                <a:ea typeface="+mj-ea"/>
                <a:cs typeface="+mj-cs"/>
              </a:rPr>
              <a:t>PARENTING TIPS</a:t>
            </a:r>
          </a:p>
          <a:p>
            <a:pPr algn="r" defTabSz="914400" hangingPunct="1">
              <a:lnSpc>
                <a:spcPct val="90000"/>
              </a:lnSpc>
              <a:spcBef>
                <a:spcPct val="0"/>
              </a:spcBef>
              <a:spcAft>
                <a:spcPts val="600"/>
              </a:spcAft>
            </a:pPr>
            <a:endParaRPr lang="en-US" sz="6000" b="1" kern="1200" dirty="0">
              <a:solidFill>
                <a:srgbClr val="FFFFFF"/>
              </a:solidFill>
              <a:latin typeface="+mj-lt"/>
              <a:ea typeface="+mj-ea"/>
              <a:cs typeface="+mj-cs"/>
            </a:endParaRPr>
          </a:p>
        </p:txBody>
      </p:sp>
      <p:pic>
        <p:nvPicPr>
          <p:cNvPr id="8" name="Screen Shot 2020-04-03 at 6.17.34 PM.png" descr="A screenshot of a cell phone&#10;&#10;Description automatically generated">
            <a:extLst>
              <a:ext uri="{FF2B5EF4-FFF2-40B4-BE49-F238E27FC236}">
                <a16:creationId xmlns:a16="http://schemas.microsoft.com/office/drawing/2014/main" xmlns="" id="{8D59943B-83F0-44FC-9AFF-BD36BB2C8D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4111" r="-2" b="6322"/>
          <a:stretch/>
        </p:blipFill>
        <p:spPr>
          <a:xfrm>
            <a:off x="2412765" y="1"/>
            <a:ext cx="3620206" cy="3559599"/>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9" name="TextBox 18">
            <a:extLst>
              <a:ext uri="{FF2B5EF4-FFF2-40B4-BE49-F238E27FC236}">
                <a16:creationId xmlns:a16="http://schemas.microsoft.com/office/drawing/2014/main" xmlns="" id="{E1DFD0C2-4FD2-4AEC-B5F0-D2367D93ED68}"/>
              </a:ext>
            </a:extLst>
          </p:cNvPr>
          <p:cNvSpPr txBox="1"/>
          <p:nvPr/>
        </p:nvSpPr>
        <p:spPr>
          <a:xfrm>
            <a:off x="6386286" y="7866743"/>
            <a:ext cx="6618514" cy="1938992"/>
          </a:xfrm>
          <a:prstGeom prst="rect">
            <a:avLst/>
          </a:prstGeom>
          <a:solidFill>
            <a:schemeClr val="bg1"/>
          </a:solidFill>
        </p:spPr>
        <p:txBody>
          <a:bodyPr wrap="square" rtlCol="0">
            <a:spAutoFit/>
          </a:bodyPr>
          <a:lstStyle/>
          <a:p>
            <a:pPr algn="l"/>
            <a:r>
              <a:rPr lang="en-US" dirty="0"/>
              <a:t>Information on </a:t>
            </a:r>
            <a:r>
              <a:rPr lang="en-US" dirty="0">
                <a:hlinkClick r:id="rId8"/>
              </a:rPr>
              <a:t>common reactions </a:t>
            </a:r>
            <a:r>
              <a:rPr lang="en-US" dirty="0"/>
              <a:t>for caregivers under stress and positive coping strategies. This may include information on the impacts of losing livelihoods, social isolation, </a:t>
            </a:r>
          </a:p>
          <a:p>
            <a:r>
              <a:rPr lang="en-US" dirty="0"/>
              <a:t>	</a:t>
            </a:r>
          </a:p>
        </p:txBody>
      </p:sp>
    </p:spTree>
    <p:extLst>
      <p:ext uri="{BB962C8B-B14F-4D97-AF65-F5344CB8AC3E}">
        <p14:creationId xmlns:p14="http://schemas.microsoft.com/office/powerpoint/2010/main" val="1692352169"/>
      </p:ext>
    </p:extLst>
  </p:cSld>
  <p:clrMapOvr>
    <a:masterClrMapping/>
  </p:clrMapOvr>
  <p:transition spd="med"/>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7B452FA82D174AB99C0D6511C240A1" ma:contentTypeVersion="13" ma:contentTypeDescription="Create a new document." ma:contentTypeScope="" ma:versionID="904c4f85a4b420e0ca67d292fb7f3c67">
  <xsd:schema xmlns:xsd="http://www.w3.org/2001/XMLSchema" xmlns:xs="http://www.w3.org/2001/XMLSchema" xmlns:p="http://schemas.microsoft.com/office/2006/metadata/properties" xmlns:ns3="7c950361-b636-4960-9d34-b00bbd7c47ad" xmlns:ns4="2847cc10-0a90-4014-8992-941531138da2" targetNamespace="http://schemas.microsoft.com/office/2006/metadata/properties" ma:root="true" ma:fieldsID="a43dc81e380d227ad46807fb6624630d" ns3:_="" ns4:_="">
    <xsd:import namespace="7c950361-b636-4960-9d34-b00bbd7c47ad"/>
    <xsd:import namespace="2847cc10-0a90-4014-8992-941531138d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50361-b636-4960-9d34-b00bbd7c47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47cc10-0a90-4014-8992-941531138da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104DE1-15B4-4818-A5F0-1C1F3DB137CA}">
  <ds:schemaRefs>
    <ds:schemaRef ds:uri="http://schemas.microsoft.com/sharepoint/v3/contenttype/forms"/>
  </ds:schemaRefs>
</ds:datastoreItem>
</file>

<file path=customXml/itemProps2.xml><?xml version="1.0" encoding="utf-8"?>
<ds:datastoreItem xmlns:ds="http://schemas.openxmlformats.org/officeDocument/2006/customXml" ds:itemID="{B47FAC49-EA6E-4D01-ADDE-4B7E491A1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950361-b636-4960-9d34-b00bbd7c47ad"/>
    <ds:schemaRef ds:uri="2847cc10-0a90-4014-8992-941531138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C4A935-B8A8-4DB0-B9E6-FD7D423C88A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847cc10-0a90-4014-8992-941531138da2"/>
    <ds:schemaRef ds:uri="7c950361-b636-4960-9d34-b00bbd7c47a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466</Words>
  <Application>Microsoft Office PowerPoint</Application>
  <PresentationFormat>Custom</PresentationFormat>
  <Paragraphs>64</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Helvetica Neue</vt:lpstr>
      <vt:lpstr>Helvetica Neue Medium</vt:lpstr>
      <vt:lpstr>Custom Design</vt:lpstr>
      <vt:lpstr>PowerPoint Presentation</vt:lpstr>
      <vt:lpstr>Existing MH &amp;PSS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GBV  pocket book</vt:lpstr>
      <vt:lpstr>MANAGING STRESS</vt:lpstr>
      <vt:lpstr>PowerPoint Presentation</vt:lpstr>
      <vt:lpstr>PowerPoint Presentation</vt:lpstr>
      <vt:lpstr>PowerPoint Presentation</vt:lpstr>
      <vt:lpstr>Strengthen &amp; integrate PSS in RCCE?</vt:lpstr>
      <vt:lpstr>PowerPoint Presentation</vt:lpstr>
      <vt:lpstr>PSS MESSAGES FOR URBAN SLUMS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Arupa Shukla</dc:creator>
  <cp:lastModifiedBy>Bear</cp:lastModifiedBy>
  <cp:revision>2</cp:revision>
  <dcterms:created xsi:type="dcterms:W3CDTF">2020-05-06T05:18:30Z</dcterms:created>
  <dcterms:modified xsi:type="dcterms:W3CDTF">2020-07-14T13:46:31Z</dcterms:modified>
</cp:coreProperties>
</file>