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4"/>
  </p:sldMasterIdLst>
  <p:notesMasterIdLst>
    <p:notesMasterId r:id="rId86"/>
  </p:notesMasterIdLst>
  <p:sldIdLst>
    <p:sldId id="256" r:id="rId5"/>
    <p:sldId id="257" r:id="rId6"/>
    <p:sldId id="350" r:id="rId7"/>
    <p:sldId id="339" r:id="rId8"/>
    <p:sldId id="354" r:id="rId9"/>
    <p:sldId id="258" r:id="rId10"/>
    <p:sldId id="259" r:id="rId11"/>
    <p:sldId id="340" r:id="rId12"/>
    <p:sldId id="338" r:id="rId13"/>
    <p:sldId id="341" r:id="rId14"/>
    <p:sldId id="342" r:id="rId15"/>
    <p:sldId id="343" r:id="rId16"/>
    <p:sldId id="344" r:id="rId17"/>
    <p:sldId id="345" r:id="rId18"/>
    <p:sldId id="346" r:id="rId19"/>
    <p:sldId id="347" r:id="rId20"/>
    <p:sldId id="267" r:id="rId21"/>
    <p:sldId id="268" r:id="rId22"/>
    <p:sldId id="269" r:id="rId23"/>
    <p:sldId id="348" r:id="rId24"/>
    <p:sldId id="271" r:id="rId25"/>
    <p:sldId id="272" r:id="rId26"/>
    <p:sldId id="273" r:id="rId27"/>
    <p:sldId id="349" r:id="rId28"/>
    <p:sldId id="334" r:id="rId29"/>
    <p:sldId id="275" r:id="rId30"/>
    <p:sldId id="276" r:id="rId31"/>
    <p:sldId id="277" r:id="rId32"/>
    <p:sldId id="351" r:id="rId33"/>
    <p:sldId id="279" r:id="rId34"/>
    <p:sldId id="280" r:id="rId35"/>
    <p:sldId id="281" r:id="rId36"/>
    <p:sldId id="282" r:id="rId37"/>
    <p:sldId id="283" r:id="rId38"/>
    <p:sldId id="284" r:id="rId39"/>
    <p:sldId id="285" r:id="rId40"/>
    <p:sldId id="286" r:id="rId41"/>
    <p:sldId id="287" r:id="rId42"/>
    <p:sldId id="289" r:id="rId43"/>
    <p:sldId id="290" r:id="rId44"/>
    <p:sldId id="291" r:id="rId45"/>
    <p:sldId id="292" r:id="rId46"/>
    <p:sldId id="293" r:id="rId47"/>
    <p:sldId id="294" r:id="rId48"/>
    <p:sldId id="295" r:id="rId49"/>
    <p:sldId id="296" r:id="rId50"/>
    <p:sldId id="297" r:id="rId51"/>
    <p:sldId id="298" r:id="rId52"/>
    <p:sldId id="300" r:id="rId53"/>
    <p:sldId id="301" r:id="rId54"/>
    <p:sldId id="302" r:id="rId55"/>
    <p:sldId id="303" r:id="rId56"/>
    <p:sldId id="304" r:id="rId57"/>
    <p:sldId id="305" r:id="rId58"/>
    <p:sldId id="306" r:id="rId59"/>
    <p:sldId id="353"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52" r:id="rId79"/>
    <p:sldId id="327" r:id="rId80"/>
    <p:sldId id="328" r:id="rId81"/>
    <p:sldId id="329" r:id="rId82"/>
    <p:sldId id="335" r:id="rId83"/>
    <p:sldId id="330" r:id="rId84"/>
    <p:sldId id="331" r:id="rId8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15:guide id="1" orient="horz" pos="759" userDrawn="1">
          <p15:clr>
            <a:srgbClr val="A4A3A4"/>
          </p15:clr>
        </p15:guide>
        <p15:guide id="2" pos="377" userDrawn="1">
          <p15:clr>
            <a:srgbClr val="A4A3A4"/>
          </p15:clr>
        </p15:guide>
        <p15:guide id="3" orient="horz" pos="10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ruti Prasad" initials="SP" lastIdx="2" clrIdx="0">
    <p:extLst>
      <p:ext uri="{19B8F6BF-5375-455C-9EA6-DF929625EA0E}">
        <p15:presenceInfo xmlns:p15="http://schemas.microsoft.com/office/powerpoint/2012/main" userId="S::shprasad@unicef.org::d942cb58-2cad-4ae9-8287-1a26debc7639" providerId="AD"/>
      </p:ext>
    </p:extLst>
  </p:cmAuthor>
  <p:cmAuthor id="2" name=" " initials="" lastIdx="12" clrIdx="1">
    <p:extLst>
      <p:ext uri="{19B8F6BF-5375-455C-9EA6-DF929625EA0E}">
        <p15:presenceInfo xmlns:p15="http://schemas.microsoft.com/office/powerpoint/2012/main" userId="993e02af9f541363" providerId="Windows Live"/>
      </p:ext>
    </p:extLst>
  </p:cmAuthor>
  <p:cmAuthor id="3" name="Soledad Herrero" initials="SH" lastIdx="22" clrIdx="2">
    <p:extLst>
      <p:ext uri="{19B8F6BF-5375-455C-9EA6-DF929625EA0E}">
        <p15:presenceInfo xmlns:p15="http://schemas.microsoft.com/office/powerpoint/2012/main" userId="Soledad Herrero" providerId="None"/>
      </p:ext>
    </p:extLst>
  </p:cmAuthor>
  <p:cmAuthor id="4" name="Nirmala Pandey" initials="NP" lastIdx="7" clrIdx="3">
    <p:extLst>
      <p:ext uri="{19B8F6BF-5375-455C-9EA6-DF929625EA0E}">
        <p15:presenceInfo xmlns:p15="http://schemas.microsoft.com/office/powerpoint/2012/main" userId="S-1-5-21-889838981-920820592-1903951286-849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50" d="100"/>
          <a:sy n="50" d="100"/>
        </p:scale>
        <p:origin x="1248" y="54"/>
      </p:cViewPr>
      <p:guideLst>
        <p:guide orient="horz" pos="759"/>
        <p:guide pos="377"/>
        <p:guide orient="horz" pos="10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85280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408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6948DC-7E95-47F6-BF61-04849430741F}"/>
              </a:ext>
            </a:extLst>
          </p:cNvPr>
          <p:cNvSpPr>
            <a:spLocks noGrp="1"/>
          </p:cNvSpPr>
          <p:nvPr>
            <p:ph type="ctrTitle"/>
          </p:nvPr>
        </p:nvSpPr>
        <p:spPr>
          <a:xfrm>
            <a:off x="665018" y="1597025"/>
            <a:ext cx="11446020" cy="3395663"/>
          </a:xfrm>
          <a:prstGeom prst="rect">
            <a:avLst/>
          </a:prstGeom>
        </p:spPr>
        <p:txBody>
          <a:bodyPr anchor="b"/>
          <a:lstStyle>
            <a:lvl1pPr algn="ctr">
              <a:defRPr sz="6000" b="1">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xmlns="" id="{C4CA9996-CBFC-45D5-9106-324B65223F34}"/>
              </a:ext>
            </a:extLst>
          </p:cNvPr>
          <p:cNvSpPr>
            <a:spLocks noGrp="1"/>
          </p:cNvSpPr>
          <p:nvPr>
            <p:ph type="subTitle" idx="1"/>
          </p:nvPr>
        </p:nvSpPr>
        <p:spPr>
          <a:xfrm>
            <a:off x="665017" y="5122863"/>
            <a:ext cx="11446019" cy="23542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359376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83CC2-D80D-49E0-A5A5-A307D7EDC6C4}"/>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64B8E690-1CF5-44DD-9F7A-271418E7A889}"/>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5E3BEA6-E43F-4C6D-B7C8-6C13C70E29A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B9D816B9-DADF-4F2C-8CDC-8E968AD5794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5B1F56B7-8178-4694-B827-A6A37BC6E15F}"/>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11893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5D34BF-0316-4AB5-9050-831C5CD71A28}"/>
              </a:ext>
            </a:extLst>
          </p:cNvPr>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CE61D941-83FC-4390-B13A-4F1583716F0E}"/>
              </a:ext>
            </a:extLst>
          </p:cNvPr>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52ECC36-6ADF-406C-AF63-DEC0FDB7364A}"/>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15FDEDAA-DE40-419F-9516-F1380A29602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947603A1-DB16-4BC7-B823-F7621535C701}"/>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164092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43003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4899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6153E-37E9-4B97-8A9E-4D4FD3893AD9}"/>
              </a:ext>
            </a:extLst>
          </p:cNvPr>
          <p:cNvSpPr>
            <a:spLocks noGrp="1"/>
          </p:cNvSpPr>
          <p:nvPr>
            <p:ph type="title"/>
          </p:nvPr>
        </p:nvSpPr>
        <p:spPr>
          <a:xfrm>
            <a:off x="893763" y="519113"/>
            <a:ext cx="11217275" cy="1885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xmlns="" id="{6EA5F794-DCCE-4FB1-BB72-4B5B99057B8B}"/>
              </a:ext>
            </a:extLst>
          </p:cNvPr>
          <p:cNvSpPr>
            <a:spLocks noGrp="1"/>
          </p:cNvSpPr>
          <p:nvPr>
            <p:ph idx="1"/>
          </p:nvPr>
        </p:nvSpPr>
        <p:spPr>
          <a:xfrm>
            <a:off x="893763" y="2597150"/>
            <a:ext cx="11217275" cy="61880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xmlns="" id="{A170E8D9-AF4C-4625-AC12-7607BC2989F0}"/>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5CB1147C-5981-4693-879C-C983FE83E6CE}"/>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06E31E1D-6FC5-476F-B6F3-77A4FDFF2200}"/>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98549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0FC65-D50A-4C0B-9FF1-6BF515DEA6D9}"/>
              </a:ext>
            </a:extLst>
          </p:cNvPr>
          <p:cNvSpPr>
            <a:spLocks noGrp="1"/>
          </p:cNvSpPr>
          <p:nvPr>
            <p:ph type="title"/>
          </p:nvPr>
        </p:nvSpPr>
        <p:spPr>
          <a:xfrm>
            <a:off x="887413" y="2432050"/>
            <a:ext cx="11217275" cy="4056063"/>
          </a:xfrm>
          <a:prstGeom prst="rect">
            <a:avLst/>
          </a:prstGeom>
        </p:spPr>
        <p:txBody>
          <a:bodyPr anchor="b"/>
          <a:lstStyle>
            <a:lvl1pPr>
              <a:defRPr sz="6000" b="1"/>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xmlns="" id="{BA7B4962-1420-4B56-90C0-24F04EF7E32F}"/>
              </a:ext>
            </a:extLst>
          </p:cNvPr>
          <p:cNvSpPr>
            <a:spLocks noGrp="1"/>
          </p:cNvSpPr>
          <p:nvPr>
            <p:ph type="body" idx="1"/>
          </p:nvPr>
        </p:nvSpPr>
        <p:spPr>
          <a:xfrm>
            <a:off x="887413" y="6527800"/>
            <a:ext cx="11217275" cy="213360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06770F6B-4935-4374-A6FE-2FF1CD493B81}"/>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0ECDF226-9DD8-427D-989E-198989AD8B6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E3F97532-23AF-4AB6-93CF-5C01CE120EF9}"/>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2946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452F23-7AA0-4553-B0BD-78B7BBD66467}"/>
              </a:ext>
            </a:extLst>
          </p:cNvPr>
          <p:cNvSpPr>
            <a:spLocks noGrp="1"/>
          </p:cNvSpPr>
          <p:nvPr>
            <p:ph type="title"/>
          </p:nvPr>
        </p:nvSpPr>
        <p:spPr>
          <a:xfrm>
            <a:off x="893763" y="519113"/>
            <a:ext cx="11217275" cy="1885950"/>
          </a:xfrm>
          <a:prstGeom prst="rect">
            <a:avLst/>
          </a:prstGeom>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xmlns="" id="{9296709B-ABFC-4947-8688-25AC97A124EA}"/>
              </a:ext>
            </a:extLst>
          </p:cNvPr>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BD5A2562-5280-45B0-8485-C2B64D5817BC}"/>
              </a:ext>
            </a:extLst>
          </p:cNvPr>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8805FE6D-F072-48EA-89C6-F024A1A9041F}"/>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F07EB247-C8DF-432F-B0BC-084D0700155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8E4D48F0-322C-4DB1-9E9B-8C5301E64CCD}"/>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24062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10C524-B9FB-4E37-BD0D-A24A34FF671E}"/>
              </a:ext>
            </a:extLst>
          </p:cNvPr>
          <p:cNvSpPr>
            <a:spLocks noGrp="1"/>
          </p:cNvSpPr>
          <p:nvPr>
            <p:ph type="title"/>
          </p:nvPr>
        </p:nvSpPr>
        <p:spPr>
          <a:xfrm>
            <a:off x="895350" y="519113"/>
            <a:ext cx="11217275" cy="1885950"/>
          </a:xfrm>
          <a:prstGeom prst="rect">
            <a:avLst/>
          </a:prstGeo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CC74E778-C8BD-464A-AD4F-9C23EEEAC1A8}"/>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6A3333C-5F27-4D2F-950D-58B09EC36D1C}"/>
              </a:ext>
            </a:extLst>
          </p:cNvPr>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35034559-38C1-4847-A431-7DC9E2355688}"/>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1FAFFD-F592-42BB-B508-D7D696C11693}"/>
              </a:ext>
            </a:extLst>
          </p:cNvPr>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BE72BC3D-B5B3-4EA0-A9D4-5A741CB265D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8" name="Footer Placeholder 7">
            <a:extLst>
              <a:ext uri="{FF2B5EF4-FFF2-40B4-BE49-F238E27FC236}">
                <a16:creationId xmlns:a16="http://schemas.microsoft.com/office/drawing/2014/main" xmlns="" id="{9AB8923C-510D-4024-B9B3-E165C9675A5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xmlns="" id="{EA5BF597-F9BF-4B3C-8A6C-0323996729C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00900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1A045-A2EE-46C9-9DBC-C6A6B4504425}"/>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628B6F6C-B1A0-485C-B960-6F30016DCB9B}"/>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4" name="Footer Placeholder 3">
            <a:extLst>
              <a:ext uri="{FF2B5EF4-FFF2-40B4-BE49-F238E27FC236}">
                <a16:creationId xmlns:a16="http://schemas.microsoft.com/office/drawing/2014/main" xmlns="" id="{E5EAFC59-4C20-44A9-9A3E-C79208AD3881}"/>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xmlns="" id="{F9DCA2C6-361C-4463-A70B-F08E08CCD351}"/>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36772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C8C8D2-42C9-4313-AC41-AD4734154D5A}"/>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3" name="Footer Placeholder 2">
            <a:extLst>
              <a:ext uri="{FF2B5EF4-FFF2-40B4-BE49-F238E27FC236}">
                <a16:creationId xmlns:a16="http://schemas.microsoft.com/office/drawing/2014/main" xmlns="" id="{B4DC5441-7E28-4EE0-B853-E6984764F781}"/>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xmlns="" id="{1ED6D15C-0B5D-431A-82AF-B422A227FC8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40039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993C2-521E-48D4-B040-E131A9AE5695}"/>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6106D64-CB49-423B-AE18-1AAFDDDEC393}"/>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1C2A8DDE-382C-48AE-82F1-CE0681C90B17}"/>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0400F4-CB81-4767-96BA-8153DFC716F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4C0B584C-12A3-498A-858B-92A18252DD7F}"/>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810FDE32-B814-4424-9CBE-77F8EE5C7852}"/>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15608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E14DE-9B75-4DB0-98EE-7E6195FAA5C2}"/>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D4C7D520-C065-42F3-9C0F-A0E70211C408}"/>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168EF6F7-9603-490D-986A-57FA6D443FCE}"/>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5DB2BB-B6BF-44A1-BE0B-5B51D85447DC}"/>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B395421D-CA61-4F81-9E0A-88B359F6985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7266994F-5C46-4F91-B3AC-3526A0931CD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54791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xmlns="" id="{CA43C145-8218-46A2-909D-3072B58A7A92}"/>
              </a:ext>
            </a:extLst>
          </p:cNvPr>
          <p:cNvPicPr>
            <a:picLocks noChangeAspect="1"/>
          </p:cNvPicPr>
          <p:nvPr userDrawn="1"/>
        </p:nvPicPr>
        <p:blipFill rotWithShape="1">
          <a:blip r:embed="rId15">
            <a:duotone>
              <a:schemeClr val="accent5">
                <a:shade val="45000"/>
                <a:satMod val="135000"/>
              </a:schemeClr>
              <a:prstClr val="white"/>
            </a:duotone>
            <a:alphaModFix amt="29000"/>
            <a:extLst>
              <a:ext uri="{28A0092B-C50C-407E-A947-70E740481C1C}">
                <a14:useLocalDpi xmlns:a14="http://schemas.microsoft.com/office/drawing/2010/main" val="0"/>
              </a:ext>
            </a:extLst>
          </a:blip>
          <a:srcRect r="2128"/>
          <a:stretch/>
        </p:blipFill>
        <p:spPr>
          <a:xfrm>
            <a:off x="-1" y="-1"/>
            <a:ext cx="9559637" cy="9767455"/>
          </a:xfrm>
          <a:prstGeom prst="rect">
            <a:avLst/>
          </a:prstGeom>
        </p:spPr>
      </p:pic>
      <p:pic>
        <p:nvPicPr>
          <p:cNvPr id="13" name="Picture 12" descr="A close up of a logo&#10;&#10;Description automatically generated">
            <a:extLst>
              <a:ext uri="{FF2B5EF4-FFF2-40B4-BE49-F238E27FC236}">
                <a16:creationId xmlns:a16="http://schemas.microsoft.com/office/drawing/2014/main" xmlns="" id="{DEEC5D4E-23AF-4356-A43D-66C3CE3E4E8F}"/>
              </a:ext>
            </a:extLst>
          </p:cNvPr>
          <p:cNvPicPr>
            <a:picLocks noChangeAspect="1"/>
          </p:cNvPicPr>
          <p:nvPr userDrawn="1"/>
        </p:nvPicPr>
        <p:blipFill rotWithShape="1">
          <a:blip r:embed="rId15">
            <a:duotone>
              <a:schemeClr val="accent5">
                <a:shade val="45000"/>
                <a:satMod val="135000"/>
              </a:schemeClr>
              <a:prstClr val="white"/>
            </a:duotone>
            <a:alphaModFix amt="29000"/>
            <a:extLst>
              <a:ext uri="{28A0092B-C50C-407E-A947-70E740481C1C}">
                <a14:useLocalDpi xmlns:a14="http://schemas.microsoft.com/office/drawing/2010/main" val="0"/>
              </a:ext>
            </a:extLst>
          </a:blip>
          <a:srcRect r="2128"/>
          <a:stretch/>
        </p:blipFill>
        <p:spPr>
          <a:xfrm>
            <a:off x="3445163" y="-13855"/>
            <a:ext cx="9559637" cy="9767455"/>
          </a:xfrm>
          <a:prstGeom prst="rect">
            <a:avLst/>
          </a:prstGeom>
        </p:spPr>
      </p:pic>
    </p:spTree>
    <p:extLst>
      <p:ext uri="{BB962C8B-B14F-4D97-AF65-F5344CB8AC3E}">
        <p14:creationId xmlns:p14="http://schemas.microsoft.com/office/powerpoint/2010/main" val="878288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t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ti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ti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ti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ti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2.tif"/><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ti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2.ti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2.ti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7.ti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hyperlink" Target="http://www.protsahan.co.in" TargetMode="Externa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8" Type="http://schemas.openxmlformats.org/officeDocument/2006/relationships/hyperlink" Target="https://childmind.org/article/supporting-kids-during-the-covid-19-crisis/" TargetMode="External"/><Relationship Id="rId3" Type="http://schemas.openxmlformats.org/officeDocument/2006/relationships/hyperlink" Target="https://www.makebeliefscomix.com/about-creator-illustrator/" TargetMode="External"/><Relationship Id="rId7" Type="http://schemas.openxmlformats.org/officeDocument/2006/relationships/hyperlink" Target="https://www.end-violence.org/protecting-children-during-covid-19-outbreak#children" TargetMode="External"/><Relationship Id="rId2" Type="http://schemas.openxmlformats.org/officeDocument/2006/relationships/hyperlink" Target="https://www.unfpa.org/sites/default/files/resource-pdf/COVID-19_A_Gender_Lens_Guidance_Note.pdf" TargetMode="External"/><Relationship Id="rId1" Type="http://schemas.openxmlformats.org/officeDocument/2006/relationships/slideLayout" Target="../slideLayouts/slideLayout13.xml"/><Relationship Id="rId6" Type="http://schemas.openxmlformats.org/officeDocument/2006/relationships/hyperlink" Target="http://www.freepik.com" TargetMode="External"/><Relationship Id="rId11" Type="http://schemas.openxmlformats.org/officeDocument/2006/relationships/hyperlink" Target="https://www.polk-fl.net/community/volunteers/documents/ymConfidenceActivities.pdf" TargetMode="External"/><Relationship Id="rId5" Type="http://schemas.openxmlformats.org/officeDocument/2006/relationships/hyperlink" Target="https://protsahan.co.in" TargetMode="External"/><Relationship Id="rId10" Type="http://schemas.openxmlformats.org/officeDocument/2006/relationships/hyperlink" Target="https://www.pinterest.com/pin/129478558018942571/" TargetMode="External"/><Relationship Id="rId4" Type="http://schemas.openxmlformats.org/officeDocument/2006/relationships/hyperlink" Target="https://www.litinfocus.com" TargetMode="External"/><Relationship Id="rId9" Type="http://schemas.openxmlformats.org/officeDocument/2006/relationships/hyperlink" Target="https://www.verywellmind.com/how-do-i-practice-progressive-muscle-relaxation-302440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WhatsApp Image 2020-03-30 at 11.05.35 AM.jpeg"/>
          <p:cNvPicPr>
            <a:picLocks noChangeAspect="1"/>
          </p:cNvPicPr>
          <p:nvPr/>
        </p:nvPicPr>
        <p:blipFill rotWithShape="1">
          <a:blip r:embed="rId2" cstate="print">
            <a:extLst>
              <a:ext uri="{28A0092B-C50C-407E-A947-70E740481C1C}">
                <a14:useLocalDpi xmlns:a14="http://schemas.microsoft.com/office/drawing/2010/main" val="0"/>
              </a:ext>
            </a:extLst>
          </a:blip>
          <a:srcRect t="3730" b="7742"/>
          <a:stretch/>
        </p:blipFill>
        <p:spPr>
          <a:xfrm>
            <a:off x="0" y="2043112"/>
            <a:ext cx="13004800" cy="7710487"/>
          </a:xfrm>
          <a:prstGeom prst="rect">
            <a:avLst/>
          </a:prstGeom>
          <a:ln w="12700">
            <a:miter lim="400000"/>
          </a:ln>
        </p:spPr>
      </p:pic>
      <p:sp>
        <p:nvSpPr>
          <p:cNvPr id="3" name="TextBox 2">
            <a:extLst>
              <a:ext uri="{FF2B5EF4-FFF2-40B4-BE49-F238E27FC236}">
                <a16:creationId xmlns:a16="http://schemas.microsoft.com/office/drawing/2014/main" xmlns="" id="{5070A057-F011-480D-B927-763D22A154A6}"/>
              </a:ext>
            </a:extLst>
          </p:cNvPr>
          <p:cNvSpPr txBox="1"/>
          <p:nvPr/>
        </p:nvSpPr>
        <p:spPr>
          <a:xfrm>
            <a:off x="858837" y="1059192"/>
            <a:ext cx="11287125" cy="12364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86258">
              <a:lnSpc>
                <a:spcPct val="108000"/>
              </a:lnSpc>
              <a:defRPr sz="3500">
                <a:latin typeface="Calibri"/>
                <a:ea typeface="Calibri"/>
                <a:cs typeface="Calibri"/>
                <a:sym typeface="Calibri"/>
              </a:defRPr>
            </a:pPr>
            <a:r>
              <a:rPr lang="en-US" sz="2800" b="1" dirty="0">
                <a:solidFill>
                  <a:srgbClr val="00B0F0"/>
                </a:solidFill>
                <a:latin typeface="Arial" panose="020B0604020202020204" pitchFamily="34" charset="0"/>
                <a:cs typeface="Arial" panose="020B0604020202020204" pitchFamily="34" charset="0"/>
              </a:rPr>
              <a:t>P</a:t>
            </a:r>
            <a:r>
              <a:rPr lang="en-US" sz="2800" b="1" dirty="0">
                <a:solidFill>
                  <a:srgbClr val="00B0F0"/>
                </a:solidFill>
                <a:uFill>
                  <a:solidFill>
                    <a:srgbClr val="00B0F0"/>
                  </a:solidFill>
                </a:uFill>
                <a:latin typeface="Arial" panose="020B0604020202020204" pitchFamily="34" charset="0"/>
                <a:cs typeface="Arial" panose="020B0604020202020204" pitchFamily="34" charset="0"/>
              </a:rPr>
              <a:t>sychosocial Support for Children during COVID-19 </a:t>
            </a:r>
          </a:p>
          <a:p>
            <a:pPr defTabSz="286258">
              <a:lnSpc>
                <a:spcPct val="108000"/>
              </a:lnSpc>
              <a:defRPr sz="2800" i="1">
                <a:latin typeface="Calibri"/>
                <a:ea typeface="Calibri"/>
                <a:cs typeface="Calibri"/>
                <a:sym typeface="Calibri"/>
              </a:defRPr>
            </a:pPr>
            <a:r>
              <a:rPr lang="en-US" sz="1800" dirty="0">
                <a:latin typeface="Arial" panose="020B0604020202020204" pitchFamily="34" charset="0"/>
                <a:cs typeface="Arial" panose="020B0604020202020204" pitchFamily="34" charset="0"/>
              </a:rPr>
              <a:t>A Manual for Parents and Caregivers  </a:t>
            </a:r>
          </a:p>
          <a:p>
            <a:pPr marL="0" marR="0" indent="0" algn="ctr" defTabSz="584200" rtl="0" fontAlgn="auto" latinLnBrk="0" hangingPunct="0">
              <a:lnSpc>
                <a:spcPct val="100000"/>
              </a:lnSpc>
              <a:spcBef>
                <a:spcPts val="0"/>
              </a:spcBef>
              <a:spcAft>
                <a:spcPts val="0"/>
              </a:spcAft>
              <a:buClrTx/>
              <a:buSzTx/>
              <a:buFontTx/>
              <a:buNone/>
              <a:tabLst/>
            </a:pPr>
            <a:endParaRPr kumimoji="0" lang="en-IN" sz="2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close up of a logo&#10;&#10;Description automatically generated">
            <a:extLst>
              <a:ext uri="{FF2B5EF4-FFF2-40B4-BE49-F238E27FC236}">
                <a16:creationId xmlns:a16="http://schemas.microsoft.com/office/drawing/2014/main" xmlns="" id="{E388F91F-4441-4EBC-8952-4AC6FD62C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31" y="209115"/>
            <a:ext cx="1440945" cy="1030723"/>
          </a:xfrm>
          <a:prstGeom prst="rect">
            <a:avLst/>
          </a:prstGeom>
        </p:spPr>
      </p:pic>
      <p:pic>
        <p:nvPicPr>
          <p:cNvPr id="7" name="Picture 6" descr="A close up of a sign&#10;&#10;Description automatically generated">
            <a:extLst>
              <a:ext uri="{FF2B5EF4-FFF2-40B4-BE49-F238E27FC236}">
                <a16:creationId xmlns:a16="http://schemas.microsoft.com/office/drawing/2014/main" xmlns="" id="{6A89A33E-C5BE-4CB4-A29B-FF2B049D3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1176" y="0"/>
            <a:ext cx="1236492" cy="12364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580B870-B44F-4243-8B3C-9D8C8D324A56}"/>
              </a:ext>
            </a:extLst>
          </p:cNvPr>
          <p:cNvSpPr/>
          <p:nvPr/>
        </p:nvSpPr>
        <p:spPr>
          <a:xfrm>
            <a:off x="-1" y="526473"/>
            <a:ext cx="5558567" cy="7498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609023"/>
            <a:ext cx="4552848" cy="584775"/>
          </a:xfrm>
          <a:prstGeom prst="rect">
            <a:avLst/>
          </a:prstGeom>
        </p:spPr>
        <p:txBody>
          <a:bodyPr wrap="none">
            <a:spAutoFit/>
          </a:bodyPr>
          <a:lstStyle/>
          <a:p>
            <a:r>
              <a:rPr lang="en-US" sz="3200" b="1" dirty="0">
                <a:solidFill>
                  <a:schemeClr val="bg1"/>
                </a:solidFill>
                <a:latin typeface="+mj-lt"/>
              </a:rPr>
              <a:t>What does it contain? </a:t>
            </a:r>
          </a:p>
        </p:txBody>
      </p:sp>
      <p:sp>
        <p:nvSpPr>
          <p:cNvPr id="6" name="Rectangle 5">
            <a:extLst>
              <a:ext uri="{FF2B5EF4-FFF2-40B4-BE49-F238E27FC236}">
                <a16:creationId xmlns:a16="http://schemas.microsoft.com/office/drawing/2014/main" xmlns="" id="{628C7E60-D992-4E9A-98E5-94919F5F929B}"/>
              </a:ext>
            </a:extLst>
          </p:cNvPr>
          <p:cNvSpPr/>
          <p:nvPr/>
        </p:nvSpPr>
        <p:spPr>
          <a:xfrm>
            <a:off x="598488" y="1636713"/>
            <a:ext cx="11877874" cy="6108788"/>
          </a:xfrm>
          <a:prstGeom prst="rect">
            <a:avLst/>
          </a:prstGeom>
        </p:spPr>
        <p:txBody>
          <a:bodyPr wrap="square">
            <a:spAutoFit/>
          </a:bodyPr>
          <a:lstStyle/>
          <a:p>
            <a:pPr marL="185737" algn="l" defTabSz="572516">
              <a:spcBef>
                <a:spcPts val="400"/>
              </a:spcBef>
              <a:spcAft>
                <a:spcPts val="400"/>
              </a:spcAft>
              <a:buSzPct val="135000"/>
              <a:defRPr sz="2254">
                <a:uFill>
                  <a:solidFill>
                    <a:srgbClr val="000000"/>
                  </a:solidFill>
                </a:uFill>
                <a:latin typeface="Calibri"/>
                <a:ea typeface="Calibri"/>
                <a:cs typeface="Calibri"/>
                <a:sym typeface="Calibri"/>
              </a:defRPr>
            </a:pPr>
            <a:r>
              <a:rPr lang="en-US" sz="2500" b="1" dirty="0">
                <a:solidFill>
                  <a:srgbClr val="00B0F0"/>
                </a:solidFill>
                <a:uFill>
                  <a:solidFill>
                    <a:srgbClr val="000000"/>
                  </a:solidFill>
                </a:uFill>
                <a:latin typeface="+mj-lt"/>
                <a:cs typeface="Calibri" panose="020F0502020204030204" pitchFamily="34" charset="0"/>
              </a:rPr>
              <a:t>Contents: </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Understanding emotional needs of children</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Understanding emotional needs of most vulnerable children</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Helping Children deal with stressful and painful events</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Recognizing signs of psychological distress needing specialized help</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Talking to children about COVID-19 </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Talking to children about rumors related to COVID-19</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Handling heightened risks of violence, abuse and exploitation</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Toolkit for Age Group 6-10 years</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Toolkit for Age Group 11-19 years</a:t>
            </a:r>
          </a:p>
          <a:p>
            <a:pPr marL="714375" indent="-528638" algn="l" defTabSz="572516">
              <a:lnSpc>
                <a:spcPct val="150000"/>
              </a:lnSpc>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Counseling Activities and Worksheets for Children and Adolescents </a:t>
            </a:r>
          </a:p>
        </p:txBody>
      </p:sp>
      <p:pic>
        <p:nvPicPr>
          <p:cNvPr id="5" name="Picture 4">
            <a:extLst>
              <a:ext uri="{FF2B5EF4-FFF2-40B4-BE49-F238E27FC236}">
                <a16:creationId xmlns:a16="http://schemas.microsoft.com/office/drawing/2014/main" xmlns="" id="{382DEDA5-B05F-4B64-BE15-02E7B3813E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33795" y="337453"/>
            <a:ext cx="1068605" cy="1068605"/>
          </a:xfrm>
          <a:prstGeom prst="rect">
            <a:avLst/>
          </a:prstGeom>
        </p:spPr>
      </p:pic>
    </p:spTree>
    <p:extLst>
      <p:ext uri="{BB962C8B-B14F-4D97-AF65-F5344CB8AC3E}">
        <p14:creationId xmlns:p14="http://schemas.microsoft.com/office/powerpoint/2010/main" val="378058969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AF59EF4-FA83-4EC3-9BA7-4ADD57079FBD}"/>
              </a:ext>
            </a:extLst>
          </p:cNvPr>
          <p:cNvSpPr/>
          <p:nvPr/>
        </p:nvSpPr>
        <p:spPr>
          <a:xfrm>
            <a:off x="-1" y="1198679"/>
            <a:ext cx="6303819" cy="4537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xmlns="" id="{4E9DFB5C-2429-4499-B177-2B35E085482F}"/>
              </a:ext>
            </a:extLst>
          </p:cNvPr>
          <p:cNvSpPr/>
          <p:nvPr/>
        </p:nvSpPr>
        <p:spPr>
          <a:xfrm>
            <a:off x="-2" y="589081"/>
            <a:ext cx="11695243" cy="5885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589081"/>
            <a:ext cx="10810973" cy="1077218"/>
          </a:xfrm>
          <a:prstGeom prst="rect">
            <a:avLst/>
          </a:prstGeom>
        </p:spPr>
        <p:txBody>
          <a:bodyPr wrap="none">
            <a:spAutoFit/>
          </a:bodyPr>
          <a:lstStyle/>
          <a:p>
            <a:pPr algn="l"/>
            <a:r>
              <a:rPr lang="en-US" sz="3200" b="1" dirty="0">
                <a:solidFill>
                  <a:schemeClr val="bg1"/>
                </a:solidFill>
                <a:latin typeface="+mj-lt"/>
              </a:rPr>
              <a:t>Psychosocial and Mental health well-being of children </a:t>
            </a:r>
            <a:br>
              <a:rPr lang="en-US" sz="3200" b="1" dirty="0">
                <a:solidFill>
                  <a:schemeClr val="bg1"/>
                </a:solidFill>
                <a:latin typeface="+mj-lt"/>
              </a:rPr>
            </a:br>
            <a:r>
              <a:rPr lang="en-US" sz="3200" b="1" dirty="0">
                <a:solidFill>
                  <a:schemeClr val="bg1"/>
                </a:solidFill>
                <a:latin typeface="+mj-lt"/>
              </a:rPr>
              <a:t>during COVID-19 pandemic</a:t>
            </a:r>
          </a:p>
        </p:txBody>
      </p:sp>
      <p:sp>
        <p:nvSpPr>
          <p:cNvPr id="6" name="Rectangle 5">
            <a:extLst>
              <a:ext uri="{FF2B5EF4-FFF2-40B4-BE49-F238E27FC236}">
                <a16:creationId xmlns:a16="http://schemas.microsoft.com/office/drawing/2014/main" xmlns="" id="{628C7E60-D992-4E9A-98E5-94919F5F929B}"/>
              </a:ext>
            </a:extLst>
          </p:cNvPr>
          <p:cNvSpPr/>
          <p:nvPr/>
        </p:nvSpPr>
        <p:spPr>
          <a:xfrm>
            <a:off x="598488" y="2011220"/>
            <a:ext cx="11877874" cy="6966010"/>
          </a:xfrm>
          <a:prstGeom prst="rect">
            <a:avLst/>
          </a:prstGeom>
        </p:spPr>
        <p:txBody>
          <a:bodyPr wrap="square">
            <a:spAutoFit/>
          </a:bodyPr>
          <a:lstStyle/>
          <a:p>
            <a:pPr lvl="0" algn="just" defTabSz="391088" hangingPunct="1">
              <a:spcBef>
                <a:spcPts val="400"/>
              </a:spcBef>
              <a:spcAft>
                <a:spcPts val="400"/>
              </a:spcAft>
              <a:defRPr sz="2162" b="1">
                <a:uFill>
                  <a:solidFill>
                    <a:srgbClr val="000000"/>
                  </a:solidFill>
                </a:uFill>
                <a:latin typeface="Calibri"/>
                <a:ea typeface="Calibri"/>
                <a:cs typeface="Calibri"/>
                <a:sym typeface="Calibri"/>
              </a:defRPr>
            </a:pPr>
            <a:r>
              <a:rPr lang="en-US" sz="2000" b="1" dirty="0">
                <a:uFill>
                  <a:solidFill>
                    <a:srgbClr val="000000"/>
                  </a:solidFill>
                </a:uFill>
                <a:latin typeface="+mn-lt"/>
                <a:cs typeface="Calibri"/>
                <a:sym typeface="Calibri"/>
              </a:rPr>
              <a:t>Understanding emotional needs of children</a:t>
            </a:r>
          </a:p>
          <a:p>
            <a:pPr lvl="0" algn="just" defTabSz="391088" hangingPunct="1">
              <a:spcBef>
                <a:spcPts val="400"/>
              </a:spcBef>
              <a:spcAft>
                <a:spcPts val="400"/>
              </a:spcAft>
              <a:defRPr sz="2162" b="1">
                <a:uFill>
                  <a:solidFill>
                    <a:srgbClr val="000000"/>
                  </a:solidFill>
                </a:uFill>
                <a:latin typeface="Calibri"/>
                <a:ea typeface="Calibri"/>
                <a:cs typeface="Calibri"/>
                <a:sym typeface="Calibri"/>
              </a:defRPr>
            </a:pPr>
            <a:r>
              <a:rPr lang="en-US" sz="2000" b="1" dirty="0">
                <a:uFill>
                  <a:solidFill>
                    <a:srgbClr val="000000"/>
                  </a:solidFill>
                </a:uFill>
                <a:latin typeface="+mn-lt"/>
                <a:cs typeface="Calibri"/>
                <a:sym typeface="Calibri"/>
              </a:rPr>
              <a:t> </a:t>
            </a:r>
          </a:p>
          <a:p>
            <a:pPr marL="457200" lvl="0" indent="-457200" algn="just" defTabSz="382493"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cs typeface="Calibri"/>
                <a:sym typeface="Calibri"/>
              </a:rPr>
              <a:t>Children may express psychological distress (anxiety, sadness) by acting out in a different way - each child behaves differently. Some may become silent while other may feel and express anger and hyperactivity. Caregivers need to be patient with children and understand their emotions. </a:t>
            </a:r>
          </a:p>
          <a:p>
            <a:pPr marL="457200" lvl="0" indent="-457200" algn="just" defTabSz="382493"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cs typeface="Calibri"/>
                <a:sym typeface="Calibri"/>
              </a:rPr>
              <a:t>All emotions are valid emotions, and as caregivers we need to understand them with empathy. </a:t>
            </a:r>
          </a:p>
          <a:p>
            <a:pPr marL="457200" lvl="0" indent="-457200" algn="just" defTabSz="382493"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cs typeface="Calibri"/>
                <a:sym typeface="Calibri"/>
              </a:rPr>
              <a:t>Sometimes engaging in a creative interactive activity, such as playing and drawing can facilitate this process. Help children find positive ways to express disturbing feelings such as anger, fear and sadness.</a:t>
            </a:r>
          </a:p>
          <a:p>
            <a:pPr marL="457200" lvl="0" indent="-457200" algn="just" defTabSz="382493"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cs typeface="Calibri"/>
                <a:sym typeface="Calibri"/>
              </a:rPr>
              <a:t>Keep regular routines and schedules as much as possible.</a:t>
            </a:r>
          </a:p>
          <a:p>
            <a:pPr marL="457200" lvl="0" indent="-457200" algn="just" defTabSz="391088"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cs typeface="Calibri"/>
                <a:sym typeface="Calibri"/>
              </a:rPr>
              <a:t>If children are witnessing violence at home, or if they are the target of the violence, it causes trauma and distress and may lead to disruptive </a:t>
            </a:r>
            <a:r>
              <a:rPr lang="en-US" sz="2000" dirty="0" err="1">
                <a:uFill>
                  <a:solidFill>
                    <a:srgbClr val="000000"/>
                  </a:solidFill>
                </a:uFill>
                <a:latin typeface="+mn-lt"/>
                <a:cs typeface="Calibri"/>
                <a:sym typeface="Calibri"/>
              </a:rPr>
              <a:t>behaviour</a:t>
            </a:r>
            <a:r>
              <a:rPr lang="en-US" sz="2000" dirty="0">
                <a:uFill>
                  <a:solidFill>
                    <a:srgbClr val="000000"/>
                  </a:solidFill>
                </a:uFill>
                <a:latin typeface="+mn-lt"/>
                <a:cs typeface="Calibri"/>
                <a:sym typeface="Calibri"/>
              </a:rPr>
              <a:t>. </a:t>
            </a:r>
          </a:p>
          <a:p>
            <a:pPr marL="457200" lvl="0" indent="-457200" algn="just" defTabSz="391088"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cs typeface="Calibri"/>
                <a:sym typeface="Calibri"/>
              </a:rPr>
              <a:t>Explain to them that nobody should be stigmatized or signaled for having the disease. </a:t>
            </a:r>
          </a:p>
          <a:p>
            <a:pPr marL="457200" lvl="0" indent="-457200" algn="just" defTabSz="391088"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cs typeface="Calibri"/>
                <a:sym typeface="Calibri"/>
              </a:rPr>
              <a:t>Avoid watching, reading, listening or discussing too much news about the COVID-19 and persuade children to divert their attention to other topics as well. </a:t>
            </a:r>
          </a:p>
          <a:p>
            <a:pPr marL="457200" lvl="0" indent="-457200" algn="just" defTabSz="391088"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If someone is sick in the family/ child care institution and have been taken to hospital, or if there has been a death, children may experience added anxiety and may need specialized help. Talk to professional counsellors or call CHILDLINE 1098 </a:t>
            </a:r>
          </a:p>
          <a:p>
            <a:pPr marL="457200" lvl="0" indent="-457200" algn="just" defTabSz="391088" hangingPunct="1">
              <a:spcBef>
                <a:spcPts val="400"/>
              </a:spcBef>
              <a:spcAft>
                <a:spcPts val="400"/>
              </a:spcAft>
              <a:buSzPct val="100000"/>
              <a:buFont typeface="+mj-lt"/>
              <a:buAutoNum type="arabicPeriod"/>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Call  NIMHANS  toll free number 08046110007 for specialized help</a:t>
            </a:r>
          </a:p>
        </p:txBody>
      </p:sp>
      <p:pic>
        <p:nvPicPr>
          <p:cNvPr id="7" name="Picture 6" descr="A picture containing drawing&#10;&#10;Description automatically generated">
            <a:extLst>
              <a:ext uri="{FF2B5EF4-FFF2-40B4-BE49-F238E27FC236}">
                <a16:creationId xmlns:a16="http://schemas.microsoft.com/office/drawing/2014/main" xmlns="" id="{6F864294-8791-4FEA-AB7F-10A0EFEE9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062" y="214574"/>
            <a:ext cx="1422139" cy="1422139"/>
          </a:xfrm>
          <a:prstGeom prst="rect">
            <a:avLst/>
          </a:prstGeom>
        </p:spPr>
      </p:pic>
    </p:spTree>
    <p:extLst>
      <p:ext uri="{BB962C8B-B14F-4D97-AF65-F5344CB8AC3E}">
        <p14:creationId xmlns:p14="http://schemas.microsoft.com/office/powerpoint/2010/main" val="8911067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21DBB42-FDD3-49BF-831A-52ED60CB6F6A}"/>
              </a:ext>
            </a:extLst>
          </p:cNvPr>
          <p:cNvSpPr/>
          <p:nvPr/>
        </p:nvSpPr>
        <p:spPr>
          <a:xfrm>
            <a:off x="-2" y="589081"/>
            <a:ext cx="13004802" cy="6872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667610"/>
            <a:ext cx="11883381" cy="584775"/>
          </a:xfrm>
          <a:prstGeom prst="rect">
            <a:avLst/>
          </a:prstGeom>
        </p:spPr>
        <p:txBody>
          <a:bodyPr wrap="none">
            <a:spAutoFit/>
          </a:bodyPr>
          <a:lstStyle/>
          <a:p>
            <a:pPr algn="l"/>
            <a:r>
              <a:rPr lang="en-US" sz="3200" b="1" dirty="0">
                <a:solidFill>
                  <a:schemeClr val="bg1"/>
                </a:solidFill>
                <a:latin typeface="+mj-lt"/>
              </a:rPr>
              <a:t>Understanding emotional needs of most vulnerable children</a:t>
            </a:r>
          </a:p>
        </p:txBody>
      </p:sp>
      <p:sp>
        <p:nvSpPr>
          <p:cNvPr id="3" name="TextBox 2">
            <a:extLst>
              <a:ext uri="{FF2B5EF4-FFF2-40B4-BE49-F238E27FC236}">
                <a16:creationId xmlns:a16="http://schemas.microsoft.com/office/drawing/2014/main" xmlns="" id="{7F013E4B-CA98-4FAD-AD80-6711448F1363}"/>
              </a:ext>
            </a:extLst>
          </p:cNvPr>
          <p:cNvSpPr txBox="1"/>
          <p:nvPr/>
        </p:nvSpPr>
        <p:spPr>
          <a:xfrm>
            <a:off x="598488" y="1665289"/>
            <a:ext cx="8145462"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400"/>
              </a:spcBef>
              <a:spcAft>
                <a:spcPts val="400"/>
              </a:spcAft>
            </a:pPr>
            <a:r>
              <a:rPr lang="en-US" sz="2000" dirty="0">
                <a:latin typeface="+mn-lt"/>
              </a:rPr>
              <a:t>Children  who are most vulnerable face more challenges and may therefore need more care and attention. Some of these children do not have strong support systems and emotional references.  The fear and stress caused by COVID-19  may increase their sense of insecurity and cause even more serious mental health issues if not addressed in a timely manner.  </a:t>
            </a:r>
          </a:p>
          <a:p>
            <a:pPr algn="l">
              <a:spcBef>
                <a:spcPts val="400"/>
              </a:spcBef>
              <a:spcAft>
                <a:spcPts val="400"/>
              </a:spcAft>
            </a:pPr>
            <a:r>
              <a:rPr lang="en-US" sz="2000" b="1" dirty="0">
                <a:latin typeface="+mn-lt"/>
              </a:rPr>
              <a:t>This includes:</a:t>
            </a:r>
          </a:p>
          <a:p>
            <a:pPr marL="714375" indent="-528638" algn="l">
              <a:spcBef>
                <a:spcPts val="400"/>
              </a:spcBef>
              <a:spcAft>
                <a:spcPts val="400"/>
              </a:spcAft>
              <a:buSzPct val="135000"/>
              <a:buFont typeface="Arial" panose="020B0604020202020204" pitchFamily="34" charset="0"/>
              <a:buChar char="•"/>
            </a:pPr>
            <a:r>
              <a:rPr lang="en-US" sz="2000" dirty="0">
                <a:latin typeface="+mn-lt"/>
              </a:rPr>
              <a:t>Children in child care institution (CCIs) or without parental care</a:t>
            </a:r>
          </a:p>
          <a:p>
            <a:pPr marL="714375" indent="-528638" algn="l">
              <a:spcBef>
                <a:spcPts val="400"/>
              </a:spcBef>
              <a:spcAft>
                <a:spcPts val="400"/>
              </a:spcAft>
              <a:buSzPct val="135000"/>
              <a:buFont typeface="Arial" panose="020B0604020202020204" pitchFamily="34" charset="0"/>
              <a:buChar char="•"/>
            </a:pPr>
            <a:r>
              <a:rPr lang="en-US" sz="2000" dirty="0">
                <a:latin typeface="+mn-lt"/>
              </a:rPr>
              <a:t>Street connected children</a:t>
            </a:r>
          </a:p>
          <a:p>
            <a:pPr marL="714375" indent="-528638" algn="l">
              <a:spcBef>
                <a:spcPts val="400"/>
              </a:spcBef>
              <a:spcAft>
                <a:spcPts val="400"/>
              </a:spcAft>
              <a:buSzPct val="135000"/>
              <a:buFont typeface="Arial" panose="020B0604020202020204" pitchFamily="34" charset="0"/>
              <a:buChar char="•"/>
            </a:pPr>
            <a:r>
              <a:rPr lang="en-US" sz="2000" dirty="0">
                <a:latin typeface="+mn-lt"/>
              </a:rPr>
              <a:t>Children of migrant workers put into isolation  facilities </a:t>
            </a:r>
          </a:p>
          <a:p>
            <a:pPr marL="714375" indent="-528638" algn="l">
              <a:spcBef>
                <a:spcPts val="400"/>
              </a:spcBef>
              <a:spcAft>
                <a:spcPts val="400"/>
              </a:spcAft>
              <a:buSzPct val="135000"/>
              <a:buFont typeface="Arial" panose="020B0604020202020204" pitchFamily="34" charset="0"/>
              <a:buChar char="•"/>
            </a:pPr>
            <a:r>
              <a:rPr lang="en-US" sz="2000" dirty="0">
                <a:latin typeface="+mn-lt"/>
              </a:rPr>
              <a:t>Children in other NGO shelters etc. </a:t>
            </a:r>
          </a:p>
        </p:txBody>
      </p:sp>
      <p:pic>
        <p:nvPicPr>
          <p:cNvPr id="5" name="WhatsApp Image 2020-03-30 at 11.05.35 AM.jpeg">
            <a:extLst>
              <a:ext uri="{FF2B5EF4-FFF2-40B4-BE49-F238E27FC236}">
                <a16:creationId xmlns:a16="http://schemas.microsoft.com/office/drawing/2014/main" xmlns="" id="{89C69FBE-518D-417A-A6EE-91BC7FF0D6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873" t="3730" b="7742"/>
          <a:stretch/>
        </p:blipFill>
        <p:spPr>
          <a:xfrm>
            <a:off x="8880345" y="1636712"/>
            <a:ext cx="4124455" cy="8116887"/>
          </a:xfrm>
          <a:prstGeom prst="rect">
            <a:avLst/>
          </a:prstGeom>
          <a:ln w="12700">
            <a:miter lim="400000"/>
          </a:ln>
        </p:spPr>
      </p:pic>
      <p:pic>
        <p:nvPicPr>
          <p:cNvPr id="16" name="Picture 15" descr="A close up of a necklace&#10;&#10;Description automatically generated">
            <a:extLst>
              <a:ext uri="{FF2B5EF4-FFF2-40B4-BE49-F238E27FC236}">
                <a16:creationId xmlns:a16="http://schemas.microsoft.com/office/drawing/2014/main" xmlns="" id="{D77BE86B-24F7-4C8C-81E9-DAD84B44566D}"/>
              </a:ext>
            </a:extLst>
          </p:cNvPr>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2093"/>
          <a:stretch/>
        </p:blipFill>
        <p:spPr>
          <a:xfrm rot="20499554">
            <a:off x="255570" y="5768977"/>
            <a:ext cx="3329956" cy="1846723"/>
          </a:xfrm>
          <a:prstGeom prst="rect">
            <a:avLst/>
          </a:prstGeom>
        </p:spPr>
      </p:pic>
      <p:sp>
        <p:nvSpPr>
          <p:cNvPr id="17" name="Rectangle 16">
            <a:extLst>
              <a:ext uri="{FF2B5EF4-FFF2-40B4-BE49-F238E27FC236}">
                <a16:creationId xmlns:a16="http://schemas.microsoft.com/office/drawing/2014/main" xmlns="" id="{F83F7D83-2C97-4591-9DBE-0ABD0E855CCD}"/>
              </a:ext>
            </a:extLst>
          </p:cNvPr>
          <p:cNvSpPr/>
          <p:nvPr/>
        </p:nvSpPr>
        <p:spPr>
          <a:xfrm rot="20856410">
            <a:off x="1259330" y="6139841"/>
            <a:ext cx="1147052" cy="830997"/>
          </a:xfrm>
          <a:prstGeom prst="rect">
            <a:avLst/>
          </a:prstGeom>
        </p:spPr>
        <p:txBody>
          <a:bodyPr wrap="square">
            <a:spAutoFit/>
          </a:bodyPr>
          <a:lstStyle/>
          <a:p>
            <a:r>
              <a:rPr lang="en-US" b="1" dirty="0">
                <a:uFill>
                  <a:solidFill>
                    <a:srgbClr val="000000"/>
                  </a:solidFill>
                </a:uFill>
                <a:ea typeface="Calibri"/>
                <a:cs typeface="Calibri"/>
              </a:rPr>
              <a:t>I am alone </a:t>
            </a:r>
          </a:p>
        </p:txBody>
      </p:sp>
      <p:pic>
        <p:nvPicPr>
          <p:cNvPr id="18" name="Picture 17" descr="A close up of a necklace&#10;&#10;Description automatically generated">
            <a:extLst>
              <a:ext uri="{FF2B5EF4-FFF2-40B4-BE49-F238E27FC236}">
                <a16:creationId xmlns:a16="http://schemas.microsoft.com/office/drawing/2014/main" xmlns="" id="{8700EEC4-44D9-4B9F-B0AF-8EF52D4C90FC}"/>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2093"/>
          <a:stretch/>
        </p:blipFill>
        <p:spPr>
          <a:xfrm rot="20931565">
            <a:off x="2806055" y="5748796"/>
            <a:ext cx="3102892" cy="1846723"/>
          </a:xfrm>
          <a:prstGeom prst="rect">
            <a:avLst/>
          </a:prstGeom>
        </p:spPr>
      </p:pic>
      <p:sp>
        <p:nvSpPr>
          <p:cNvPr id="19" name="Rectangle 18">
            <a:extLst>
              <a:ext uri="{FF2B5EF4-FFF2-40B4-BE49-F238E27FC236}">
                <a16:creationId xmlns:a16="http://schemas.microsoft.com/office/drawing/2014/main" xmlns="" id="{7F0A2D26-B2EA-420F-BC30-20F6E378F6BE}"/>
              </a:ext>
            </a:extLst>
          </p:cNvPr>
          <p:cNvSpPr/>
          <p:nvPr/>
        </p:nvSpPr>
        <p:spPr>
          <a:xfrm rot="20856410">
            <a:off x="3562430" y="6325931"/>
            <a:ext cx="1667967" cy="461665"/>
          </a:xfrm>
          <a:prstGeom prst="rect">
            <a:avLst/>
          </a:prstGeom>
        </p:spPr>
        <p:txBody>
          <a:bodyPr wrap="square">
            <a:spAutoFit/>
          </a:bodyPr>
          <a:lstStyle/>
          <a:p>
            <a:r>
              <a:rPr lang="en-US" b="1" dirty="0">
                <a:uFill>
                  <a:solidFill>
                    <a:srgbClr val="000000"/>
                  </a:solidFill>
                </a:uFill>
                <a:ea typeface="Calibri"/>
                <a:cs typeface="Calibri"/>
              </a:rPr>
              <a:t>Insecure</a:t>
            </a:r>
          </a:p>
        </p:txBody>
      </p:sp>
      <p:pic>
        <p:nvPicPr>
          <p:cNvPr id="20" name="Picture 19" descr="A close up of a necklace&#10;&#10;Description automatically generated">
            <a:extLst>
              <a:ext uri="{FF2B5EF4-FFF2-40B4-BE49-F238E27FC236}">
                <a16:creationId xmlns:a16="http://schemas.microsoft.com/office/drawing/2014/main" xmlns="" id="{D71F3DE5-EF8F-47F9-8314-942C14512FC3}"/>
              </a:ext>
            </a:extLst>
          </p:cNvPr>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2093"/>
          <a:stretch/>
        </p:blipFill>
        <p:spPr>
          <a:xfrm rot="21063379" flipH="1">
            <a:off x="500217" y="7686057"/>
            <a:ext cx="2947200" cy="1846723"/>
          </a:xfrm>
          <a:prstGeom prst="rect">
            <a:avLst/>
          </a:prstGeom>
        </p:spPr>
      </p:pic>
      <p:sp>
        <p:nvSpPr>
          <p:cNvPr id="21" name="Rectangle 20">
            <a:extLst>
              <a:ext uri="{FF2B5EF4-FFF2-40B4-BE49-F238E27FC236}">
                <a16:creationId xmlns:a16="http://schemas.microsoft.com/office/drawing/2014/main" xmlns="" id="{FFBD7CC5-9579-4839-A79B-F8A066DE586B}"/>
              </a:ext>
            </a:extLst>
          </p:cNvPr>
          <p:cNvSpPr/>
          <p:nvPr/>
        </p:nvSpPr>
        <p:spPr>
          <a:xfrm rot="20856410">
            <a:off x="1045662" y="8058345"/>
            <a:ext cx="1667967" cy="830997"/>
          </a:xfrm>
          <a:prstGeom prst="rect">
            <a:avLst/>
          </a:prstGeom>
        </p:spPr>
        <p:txBody>
          <a:bodyPr wrap="square">
            <a:spAutoFit/>
          </a:bodyPr>
          <a:lstStyle/>
          <a:p>
            <a:r>
              <a:rPr lang="en-US" b="1" dirty="0">
                <a:uFill>
                  <a:solidFill>
                    <a:srgbClr val="000000"/>
                  </a:solidFill>
                </a:uFill>
                <a:ea typeface="Calibri"/>
                <a:cs typeface="Calibri"/>
              </a:rPr>
              <a:t>Don’t </a:t>
            </a:r>
          </a:p>
          <a:p>
            <a:r>
              <a:rPr lang="en-US" b="1" dirty="0">
                <a:uFill>
                  <a:solidFill>
                    <a:srgbClr val="000000"/>
                  </a:solidFill>
                </a:uFill>
                <a:ea typeface="Calibri"/>
                <a:cs typeface="Calibri"/>
              </a:rPr>
              <a:t>trust</a:t>
            </a:r>
          </a:p>
        </p:txBody>
      </p:sp>
      <p:pic>
        <p:nvPicPr>
          <p:cNvPr id="22" name="Picture 21" descr="A close up of a necklace&#10;&#10;Description automatically generated">
            <a:extLst>
              <a:ext uri="{FF2B5EF4-FFF2-40B4-BE49-F238E27FC236}">
                <a16:creationId xmlns:a16="http://schemas.microsoft.com/office/drawing/2014/main" xmlns="" id="{7697D4D8-A0D3-4BEA-8027-91313DED1078}"/>
              </a:ext>
            </a:extLst>
          </p:cNvPr>
          <p:cNvPicPr>
            <a:picLocks noChangeAspect="1"/>
          </p:cNvPicPr>
          <p:nvPr/>
        </p:nvPicPr>
        <p:blipFill rotWithShape="1">
          <a:blip r:embed="rId6"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2093"/>
          <a:stretch/>
        </p:blipFill>
        <p:spPr>
          <a:xfrm rot="20758807" flipH="1">
            <a:off x="3415960" y="7567388"/>
            <a:ext cx="2782106" cy="1846723"/>
          </a:xfrm>
          <a:prstGeom prst="rect">
            <a:avLst/>
          </a:prstGeom>
        </p:spPr>
      </p:pic>
      <p:sp>
        <p:nvSpPr>
          <p:cNvPr id="23" name="Rectangle 22">
            <a:extLst>
              <a:ext uri="{FF2B5EF4-FFF2-40B4-BE49-F238E27FC236}">
                <a16:creationId xmlns:a16="http://schemas.microsoft.com/office/drawing/2014/main" xmlns="" id="{F5525F6A-761C-4664-B72B-1B97F86885D3}"/>
              </a:ext>
            </a:extLst>
          </p:cNvPr>
          <p:cNvSpPr/>
          <p:nvPr/>
        </p:nvSpPr>
        <p:spPr>
          <a:xfrm rot="20856410">
            <a:off x="4032465" y="8123586"/>
            <a:ext cx="1667967" cy="461665"/>
          </a:xfrm>
          <a:prstGeom prst="rect">
            <a:avLst/>
          </a:prstGeom>
        </p:spPr>
        <p:txBody>
          <a:bodyPr wrap="square">
            <a:spAutoFit/>
          </a:bodyPr>
          <a:lstStyle/>
          <a:p>
            <a:r>
              <a:rPr lang="en-US" b="1" dirty="0">
                <a:uFill>
                  <a:solidFill>
                    <a:srgbClr val="000000"/>
                  </a:solidFill>
                </a:uFill>
                <a:ea typeface="Calibri"/>
                <a:cs typeface="Calibri"/>
              </a:rPr>
              <a:t>Scared</a:t>
            </a:r>
          </a:p>
        </p:txBody>
      </p:sp>
      <p:pic>
        <p:nvPicPr>
          <p:cNvPr id="24" name="Picture 23" descr="A close up of a necklace&#10;&#10;Description automatically generated">
            <a:extLst>
              <a:ext uri="{FF2B5EF4-FFF2-40B4-BE49-F238E27FC236}">
                <a16:creationId xmlns:a16="http://schemas.microsoft.com/office/drawing/2014/main" xmlns="" id="{203F5296-519E-4FA4-B9A0-048B7414D547}"/>
              </a:ext>
            </a:extLst>
          </p:cNvPr>
          <p:cNvPicPr>
            <a:picLocks noChangeAspect="1"/>
          </p:cNvPicPr>
          <p:nvPr/>
        </p:nvPicPr>
        <p:blipFill rotWithShape="1">
          <a:blip r:embed="rId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2093"/>
          <a:stretch/>
        </p:blipFill>
        <p:spPr>
          <a:xfrm rot="20843070" flipH="1">
            <a:off x="5348881" y="5975078"/>
            <a:ext cx="3771796" cy="2332044"/>
          </a:xfrm>
          <a:prstGeom prst="rect">
            <a:avLst/>
          </a:prstGeom>
        </p:spPr>
      </p:pic>
      <p:sp>
        <p:nvSpPr>
          <p:cNvPr id="25" name="Rectangle 24">
            <a:extLst>
              <a:ext uri="{FF2B5EF4-FFF2-40B4-BE49-F238E27FC236}">
                <a16:creationId xmlns:a16="http://schemas.microsoft.com/office/drawing/2014/main" xmlns="" id="{2209D3B4-FBDE-4EF8-9701-2C5BBE7D9CE0}"/>
              </a:ext>
            </a:extLst>
          </p:cNvPr>
          <p:cNvSpPr/>
          <p:nvPr/>
        </p:nvSpPr>
        <p:spPr>
          <a:xfrm rot="20856410">
            <a:off x="6195358" y="6568359"/>
            <a:ext cx="2106311" cy="830997"/>
          </a:xfrm>
          <a:prstGeom prst="rect">
            <a:avLst/>
          </a:prstGeom>
        </p:spPr>
        <p:txBody>
          <a:bodyPr wrap="square">
            <a:spAutoFit/>
          </a:bodyPr>
          <a:lstStyle/>
          <a:p>
            <a:r>
              <a:rPr lang="en-US" b="1" dirty="0">
                <a:uFill>
                  <a:solidFill>
                    <a:srgbClr val="000000"/>
                  </a:solidFill>
                </a:uFill>
                <a:ea typeface="Calibri"/>
                <a:cs typeface="Calibri"/>
              </a:rPr>
              <a:t>Nobody cares for me</a:t>
            </a:r>
          </a:p>
        </p:txBody>
      </p:sp>
    </p:spTree>
    <p:extLst>
      <p:ext uri="{BB962C8B-B14F-4D97-AF65-F5344CB8AC3E}">
        <p14:creationId xmlns:p14="http://schemas.microsoft.com/office/powerpoint/2010/main" val="34284068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D2FEC6B0-E031-42B6-BF1B-3E0C64165676}"/>
              </a:ext>
            </a:extLst>
          </p:cNvPr>
          <p:cNvSpPr/>
          <p:nvPr/>
        </p:nvSpPr>
        <p:spPr>
          <a:xfrm>
            <a:off x="-2" y="801505"/>
            <a:ext cx="9601202" cy="6872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852752"/>
            <a:ext cx="8560357" cy="584775"/>
          </a:xfrm>
          <a:prstGeom prst="rect">
            <a:avLst/>
          </a:prstGeom>
        </p:spPr>
        <p:txBody>
          <a:bodyPr wrap="none">
            <a:spAutoFit/>
          </a:bodyPr>
          <a:lstStyle/>
          <a:p>
            <a:pPr algn="l"/>
            <a:r>
              <a:rPr lang="en-US" sz="3200" b="1" dirty="0">
                <a:solidFill>
                  <a:schemeClr val="bg1"/>
                </a:solidFill>
                <a:latin typeface="+mj-lt"/>
              </a:rPr>
              <a:t>Helping Children deal with stressful events</a:t>
            </a:r>
          </a:p>
        </p:txBody>
      </p:sp>
      <p:grpSp>
        <p:nvGrpSpPr>
          <p:cNvPr id="15" name="Diagram 1">
            <a:extLst>
              <a:ext uri="{FF2B5EF4-FFF2-40B4-BE49-F238E27FC236}">
                <a16:creationId xmlns:a16="http://schemas.microsoft.com/office/drawing/2014/main" xmlns="" id="{BBE6D7DE-989A-452B-9AD3-AA0A4AA264FB}"/>
              </a:ext>
            </a:extLst>
          </p:cNvPr>
          <p:cNvGrpSpPr/>
          <p:nvPr/>
        </p:nvGrpSpPr>
        <p:grpSpPr>
          <a:xfrm>
            <a:off x="1427249" y="2285733"/>
            <a:ext cx="4077336" cy="6615115"/>
            <a:chOff x="-1" y="0"/>
            <a:chExt cx="3402604" cy="5888169"/>
          </a:xfrm>
        </p:grpSpPr>
        <p:sp>
          <p:nvSpPr>
            <p:cNvPr id="16" name="Shape">
              <a:extLst>
                <a:ext uri="{FF2B5EF4-FFF2-40B4-BE49-F238E27FC236}">
                  <a16:creationId xmlns:a16="http://schemas.microsoft.com/office/drawing/2014/main" xmlns="" id="{78FD4C1A-E8C0-4A57-9F9F-7F5222814AD6}"/>
                </a:ext>
              </a:extLst>
            </p:cNvPr>
            <p:cNvSpPr/>
            <p:nvPr/>
          </p:nvSpPr>
          <p:spPr>
            <a:xfrm>
              <a:off x="843973" y="0"/>
              <a:ext cx="2558630" cy="2728717"/>
            </a:xfrm>
            <a:custGeom>
              <a:avLst/>
              <a:gdLst/>
              <a:ahLst/>
              <a:cxnLst>
                <a:cxn ang="0">
                  <a:pos x="wd2" y="hd2"/>
                </a:cxn>
                <a:cxn ang="5400000">
                  <a:pos x="wd2" y="hd2"/>
                </a:cxn>
                <a:cxn ang="10800000">
                  <a:pos x="wd2" y="hd2"/>
                </a:cxn>
                <a:cxn ang="16200000">
                  <a:pos x="wd2" y="hd2"/>
                </a:cxn>
              </a:cxnLst>
              <a:rect l="0" t="0" r="r" b="b"/>
              <a:pathLst>
                <a:path w="21600" h="21600" extrusionOk="0">
                  <a:moveTo>
                    <a:pt x="0" y="10129"/>
                  </a:moveTo>
                  <a:cubicBezTo>
                    <a:pt x="0" y="4535"/>
                    <a:pt x="4835" y="0"/>
                    <a:pt x="10800" y="0"/>
                  </a:cubicBezTo>
                  <a:cubicBezTo>
                    <a:pt x="16765" y="0"/>
                    <a:pt x="21600" y="4535"/>
                    <a:pt x="21600" y="10129"/>
                  </a:cubicBezTo>
                  <a:cubicBezTo>
                    <a:pt x="21600" y="14878"/>
                    <a:pt x="18081" y="18990"/>
                    <a:pt x="13137" y="20017"/>
                  </a:cubicBezTo>
                  <a:lnTo>
                    <a:pt x="13018" y="21600"/>
                  </a:lnTo>
                  <a:lnTo>
                    <a:pt x="10136" y="18942"/>
                  </a:lnTo>
                  <a:lnTo>
                    <a:pt x="13460" y="15726"/>
                  </a:lnTo>
                  <a:lnTo>
                    <a:pt x="13343" y="17284"/>
                  </a:lnTo>
                  <a:cubicBezTo>
                    <a:pt x="17556" y="15967"/>
                    <a:pt x="19833" y="11696"/>
                    <a:pt x="18429" y="7744"/>
                  </a:cubicBezTo>
                  <a:cubicBezTo>
                    <a:pt x="17025" y="3792"/>
                    <a:pt x="12471" y="1656"/>
                    <a:pt x="8257" y="2973"/>
                  </a:cubicBezTo>
                  <a:cubicBezTo>
                    <a:pt x="4973" y="4000"/>
                    <a:pt x="2758" y="6882"/>
                    <a:pt x="2758" y="10129"/>
                  </a:cubicBezTo>
                  <a:close/>
                </a:path>
              </a:pathLst>
            </a:custGeom>
            <a:solidFill>
              <a:srgbClr val="00B0F0"/>
            </a:solidFill>
            <a:ln w="25400" cap="flat">
              <a:solidFill>
                <a:srgbClr val="FFFFFF"/>
              </a:solidFill>
              <a:prstDash val="solid"/>
              <a:round/>
            </a:ln>
            <a:effectLst/>
          </p:spPr>
          <p:txBody>
            <a:bodyPr wrap="square" lIns="50800" tIns="50800" rIns="50800" bIns="50800" numCol="1" anchor="t">
              <a:noAutofit/>
            </a:bodyPr>
            <a:lstStyle/>
            <a:p>
              <a:pPr>
                <a:defRPr b="1">
                  <a:latin typeface="+mj-lt"/>
                  <a:ea typeface="+mj-ea"/>
                  <a:cs typeface="+mj-cs"/>
                  <a:sym typeface="Helvetica Neue"/>
                </a:defRPr>
              </a:pPr>
              <a:endParaRPr/>
            </a:p>
          </p:txBody>
        </p:sp>
        <p:sp>
          <p:nvSpPr>
            <p:cNvPr id="17" name="Listen">
              <a:extLst>
                <a:ext uri="{FF2B5EF4-FFF2-40B4-BE49-F238E27FC236}">
                  <a16:creationId xmlns:a16="http://schemas.microsoft.com/office/drawing/2014/main" xmlns="" id="{6975A420-D8B4-46ED-8ABC-DF8A6BEBC766}"/>
                </a:ext>
              </a:extLst>
            </p:cNvPr>
            <p:cNvSpPr txBox="1"/>
            <p:nvPr/>
          </p:nvSpPr>
          <p:spPr>
            <a:xfrm>
              <a:off x="1275955" y="998118"/>
              <a:ext cx="1653619" cy="3906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defTabSz="1289050">
                <a:lnSpc>
                  <a:spcPct val="90000"/>
                </a:lnSpc>
                <a:spcBef>
                  <a:spcPts val="1200"/>
                </a:spcBef>
                <a:defRPr sz="2900"/>
              </a:lvl1pPr>
            </a:lstStyle>
            <a:p>
              <a:r>
                <a:rPr b="1" dirty="0">
                  <a:latin typeface="+mj-lt"/>
                </a:rPr>
                <a:t>Listen</a:t>
              </a:r>
            </a:p>
          </p:txBody>
        </p:sp>
        <p:sp>
          <p:nvSpPr>
            <p:cNvPr id="18" name="Shape">
              <a:extLst>
                <a:ext uri="{FF2B5EF4-FFF2-40B4-BE49-F238E27FC236}">
                  <a16:creationId xmlns:a16="http://schemas.microsoft.com/office/drawing/2014/main" xmlns="" id="{0BCFA901-F371-4EFD-BE86-6630C72BFDCE}"/>
                </a:ext>
              </a:extLst>
            </p:cNvPr>
            <p:cNvSpPr/>
            <p:nvPr/>
          </p:nvSpPr>
          <p:spPr>
            <a:xfrm>
              <a:off x="-1" y="1624022"/>
              <a:ext cx="2184281" cy="2728991"/>
            </a:xfrm>
            <a:custGeom>
              <a:avLst/>
              <a:gdLst/>
              <a:ahLst/>
              <a:cxnLst>
                <a:cxn ang="0">
                  <a:pos x="wd2" y="hd2"/>
                </a:cxn>
                <a:cxn ang="5400000">
                  <a:pos x="wd2" y="hd2"/>
                </a:cxn>
                <a:cxn ang="10800000">
                  <a:pos x="wd2" y="hd2"/>
                </a:cxn>
                <a:cxn ang="16200000">
                  <a:pos x="wd2" y="hd2"/>
                </a:cxn>
              </a:cxnLst>
              <a:rect l="0" t="0" r="r" b="b"/>
              <a:pathLst>
                <a:path w="20455" h="20673" extrusionOk="0">
                  <a:moveTo>
                    <a:pt x="20455" y="2841"/>
                  </a:moveTo>
                  <a:lnTo>
                    <a:pt x="18291" y="4592"/>
                  </a:lnTo>
                  <a:lnTo>
                    <a:pt x="18291" y="4592"/>
                  </a:lnTo>
                  <a:cubicBezTo>
                    <a:pt x="14808" y="1773"/>
                    <a:pt x="9160" y="1772"/>
                    <a:pt x="5676" y="4590"/>
                  </a:cubicBezTo>
                  <a:cubicBezTo>
                    <a:pt x="2192" y="7409"/>
                    <a:pt x="2191" y="11979"/>
                    <a:pt x="5675" y="14798"/>
                  </a:cubicBezTo>
                  <a:cubicBezTo>
                    <a:pt x="6654" y="15591"/>
                    <a:pt x="7848" y="16188"/>
                    <a:pt x="9163" y="16542"/>
                  </a:cubicBezTo>
                  <a:lnTo>
                    <a:pt x="9032" y="15051"/>
                  </a:lnTo>
                  <a:lnTo>
                    <a:pt x="12719" y="18129"/>
                  </a:lnTo>
                  <a:lnTo>
                    <a:pt x="9523" y="20673"/>
                  </a:lnTo>
                  <a:lnTo>
                    <a:pt x="9391" y="19158"/>
                  </a:lnTo>
                  <a:lnTo>
                    <a:pt x="9391" y="19158"/>
                  </a:lnTo>
                  <a:cubicBezTo>
                    <a:pt x="2931" y="18000"/>
                    <a:pt x="-1145" y="12824"/>
                    <a:pt x="287" y="7598"/>
                  </a:cubicBezTo>
                  <a:cubicBezTo>
                    <a:pt x="1718" y="2371"/>
                    <a:pt x="8115" y="-927"/>
                    <a:pt x="14575" y="231"/>
                  </a:cubicBezTo>
                  <a:cubicBezTo>
                    <a:pt x="16802" y="631"/>
                    <a:pt x="18842" y="1536"/>
                    <a:pt x="20455" y="2841"/>
                  </a:cubicBezTo>
                  <a:close/>
                </a:path>
              </a:pathLst>
            </a:custGeom>
            <a:solidFill>
              <a:srgbClr val="00B0F0"/>
            </a:solidFill>
            <a:ln w="25400" cap="flat">
              <a:solidFill>
                <a:srgbClr val="FFFFFF"/>
              </a:solidFill>
              <a:prstDash val="solid"/>
              <a:round/>
            </a:ln>
            <a:effectLst/>
          </p:spPr>
          <p:txBody>
            <a:bodyPr wrap="square" lIns="50800" tIns="50800" rIns="50800" bIns="50800" numCol="1" anchor="t">
              <a:noAutofit/>
            </a:bodyPr>
            <a:lstStyle/>
            <a:p>
              <a:pPr>
                <a:defRPr b="1">
                  <a:latin typeface="+mj-lt"/>
                  <a:ea typeface="+mj-ea"/>
                  <a:cs typeface="+mj-cs"/>
                  <a:sym typeface="Helvetica Neue"/>
                </a:defRPr>
              </a:pPr>
              <a:endParaRPr/>
            </a:p>
          </p:txBody>
        </p:sp>
        <p:sp>
          <p:nvSpPr>
            <p:cNvPr id="19" name="Comfort">
              <a:extLst>
                <a:ext uri="{FF2B5EF4-FFF2-40B4-BE49-F238E27FC236}">
                  <a16:creationId xmlns:a16="http://schemas.microsoft.com/office/drawing/2014/main" xmlns="" id="{1A3F2DD4-E403-4629-BA8F-6931D7DECA79}"/>
                </a:ext>
              </a:extLst>
            </p:cNvPr>
            <p:cNvSpPr txBox="1"/>
            <p:nvPr/>
          </p:nvSpPr>
          <p:spPr>
            <a:xfrm>
              <a:off x="452778" y="2718112"/>
              <a:ext cx="1653620" cy="3906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defTabSz="1289050">
                <a:lnSpc>
                  <a:spcPct val="90000"/>
                </a:lnSpc>
                <a:spcBef>
                  <a:spcPts val="1200"/>
                </a:spcBef>
                <a:defRPr sz="2900"/>
              </a:lvl1pPr>
            </a:lstStyle>
            <a:p>
              <a:r>
                <a:rPr b="1" dirty="0">
                  <a:latin typeface="+mj-lt"/>
                </a:rPr>
                <a:t>Comfort</a:t>
              </a:r>
            </a:p>
          </p:txBody>
        </p:sp>
        <p:sp>
          <p:nvSpPr>
            <p:cNvPr id="20" name="Shape">
              <a:extLst>
                <a:ext uri="{FF2B5EF4-FFF2-40B4-BE49-F238E27FC236}">
                  <a16:creationId xmlns:a16="http://schemas.microsoft.com/office/drawing/2014/main" xmlns="" id="{21804F1E-123A-4E72-A680-252F96E30349}"/>
                </a:ext>
              </a:extLst>
            </p:cNvPr>
            <p:cNvSpPr/>
            <p:nvPr/>
          </p:nvSpPr>
          <p:spPr>
            <a:xfrm>
              <a:off x="829997" y="3330434"/>
              <a:ext cx="2556711" cy="2557735"/>
            </a:xfrm>
            <a:custGeom>
              <a:avLst/>
              <a:gdLst/>
              <a:ahLst/>
              <a:cxnLst>
                <a:cxn ang="0">
                  <a:pos x="wd2" y="hd2"/>
                </a:cxn>
                <a:cxn ang="5400000">
                  <a:pos x="wd2" y="hd2"/>
                </a:cxn>
                <a:cxn ang="10800000">
                  <a:pos x="wd2" y="hd2"/>
                </a:cxn>
                <a:cxn ang="16200000">
                  <a:pos x="wd2" y="hd2"/>
                </a:cxn>
              </a:cxnLst>
              <a:rect l="0" t="0" r="r" b="b"/>
              <a:pathLst>
                <a:path w="20594" h="19678" extrusionOk="0">
                  <a:moveTo>
                    <a:pt x="3014" y="2883"/>
                  </a:moveTo>
                  <a:lnTo>
                    <a:pt x="3014" y="2883"/>
                  </a:lnTo>
                  <a:cubicBezTo>
                    <a:pt x="7035" y="-960"/>
                    <a:pt x="13555" y="-961"/>
                    <a:pt x="17577" y="2881"/>
                  </a:cubicBezTo>
                  <a:cubicBezTo>
                    <a:pt x="21599" y="6722"/>
                    <a:pt x="21600" y="12952"/>
                    <a:pt x="17580" y="16795"/>
                  </a:cubicBezTo>
                  <a:cubicBezTo>
                    <a:pt x="13559" y="20638"/>
                    <a:pt x="7039" y="20639"/>
                    <a:pt x="3017" y="16797"/>
                  </a:cubicBezTo>
                  <a:cubicBezTo>
                    <a:pt x="1085" y="14952"/>
                    <a:pt x="0" y="12449"/>
                    <a:pt x="0" y="9839"/>
                  </a:cubicBezTo>
                  <a:lnTo>
                    <a:pt x="2624" y="9839"/>
                  </a:lnTo>
                  <a:cubicBezTo>
                    <a:pt x="2624" y="13889"/>
                    <a:pt x="6059" y="17172"/>
                    <a:pt x="10297" y="17172"/>
                  </a:cubicBezTo>
                  <a:cubicBezTo>
                    <a:pt x="14535" y="17172"/>
                    <a:pt x="17970" y="13889"/>
                    <a:pt x="17970" y="9839"/>
                  </a:cubicBezTo>
                  <a:cubicBezTo>
                    <a:pt x="17970" y="5789"/>
                    <a:pt x="14535" y="2506"/>
                    <a:pt x="10297" y="2506"/>
                  </a:cubicBezTo>
                  <a:cubicBezTo>
                    <a:pt x="8261" y="2506"/>
                    <a:pt x="6309" y="3279"/>
                    <a:pt x="4870" y="4655"/>
                  </a:cubicBezTo>
                  <a:close/>
                </a:path>
              </a:pathLst>
            </a:custGeom>
            <a:solidFill>
              <a:srgbClr val="00B0F0"/>
            </a:solidFill>
            <a:ln w="25400" cap="flat">
              <a:solidFill>
                <a:srgbClr val="FFFFFF"/>
              </a:solidFill>
              <a:prstDash val="solid"/>
              <a:round/>
            </a:ln>
            <a:effectLst/>
          </p:spPr>
          <p:txBody>
            <a:bodyPr wrap="square" lIns="50800" tIns="50800" rIns="50800" bIns="50800" numCol="1" anchor="t">
              <a:noAutofit/>
            </a:bodyPr>
            <a:lstStyle/>
            <a:p>
              <a:pPr>
                <a:defRPr b="1">
                  <a:latin typeface="+mj-lt"/>
                  <a:ea typeface="+mj-ea"/>
                  <a:cs typeface="+mj-cs"/>
                  <a:sym typeface="Helvetica Neue"/>
                </a:defRPr>
              </a:pPr>
              <a:endParaRPr/>
            </a:p>
          </p:txBody>
        </p:sp>
        <p:sp>
          <p:nvSpPr>
            <p:cNvPr id="21" name="Reassure">
              <a:extLst>
                <a:ext uri="{FF2B5EF4-FFF2-40B4-BE49-F238E27FC236}">
                  <a16:creationId xmlns:a16="http://schemas.microsoft.com/office/drawing/2014/main" xmlns="" id="{D34CD0CD-663E-435D-A55B-F6A02298DD42}"/>
                </a:ext>
              </a:extLst>
            </p:cNvPr>
            <p:cNvSpPr txBox="1"/>
            <p:nvPr/>
          </p:nvSpPr>
          <p:spPr>
            <a:xfrm>
              <a:off x="1279867" y="4440580"/>
              <a:ext cx="1653619" cy="3906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defTabSz="1289050">
                <a:lnSpc>
                  <a:spcPct val="90000"/>
                </a:lnSpc>
                <a:spcBef>
                  <a:spcPts val="1200"/>
                </a:spcBef>
                <a:defRPr sz="2900"/>
              </a:lvl1pPr>
            </a:lstStyle>
            <a:p>
              <a:r>
                <a:rPr b="1" dirty="0">
                  <a:latin typeface="+mj-lt"/>
                </a:rPr>
                <a:t>Reassure</a:t>
              </a:r>
            </a:p>
          </p:txBody>
        </p:sp>
      </p:grpSp>
      <p:pic>
        <p:nvPicPr>
          <p:cNvPr id="24" name="Picture 23" descr="A drawing of a cartoon character&#10;&#10;Description automatically generated">
            <a:extLst>
              <a:ext uri="{FF2B5EF4-FFF2-40B4-BE49-F238E27FC236}">
                <a16:creationId xmlns:a16="http://schemas.microsoft.com/office/drawing/2014/main" xmlns="" id="{D380B366-1415-4A68-AF9E-CE98F05BD5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3540" y="409665"/>
            <a:ext cx="1447589" cy="1447589"/>
          </a:xfrm>
          <a:prstGeom prst="rect">
            <a:avLst/>
          </a:prstGeom>
        </p:spPr>
      </p:pic>
      <p:sp>
        <p:nvSpPr>
          <p:cNvPr id="25" name="TextBox 24">
            <a:extLst>
              <a:ext uri="{FF2B5EF4-FFF2-40B4-BE49-F238E27FC236}">
                <a16:creationId xmlns:a16="http://schemas.microsoft.com/office/drawing/2014/main" xmlns="" id="{B8947365-B8F7-4543-A784-B7A257C0166D}"/>
              </a:ext>
            </a:extLst>
          </p:cNvPr>
          <p:cNvSpPr txBox="1"/>
          <p:nvPr/>
        </p:nvSpPr>
        <p:spPr>
          <a:xfrm>
            <a:off x="7014730" y="2667897"/>
            <a:ext cx="5172939" cy="5728876"/>
          </a:xfrm>
          <a:prstGeom prst="rect">
            <a:avLst/>
          </a:prstGeom>
          <a:noFill/>
        </p:spPr>
        <p:txBody>
          <a:bodyPr wrap="square" rtlCol="0">
            <a:spAutoFit/>
          </a:bodyPr>
          <a:lstStyle/>
          <a:p>
            <a:pPr marL="342900" indent="-342900" algn="just" defTabSz="416051" hangingPunct="1">
              <a:lnSpc>
                <a:spcPct val="108000"/>
              </a:lnSpc>
              <a:spcBef>
                <a:spcPts val="700"/>
              </a:spcBef>
              <a:buSzPct val="135000"/>
              <a:buFont typeface="Arial" panose="020B0604020202020204" pitchFamily="34" charset="0"/>
              <a:buChar char="•"/>
              <a:defRPr sz="2400">
                <a:uFill>
                  <a:solidFill>
                    <a:srgbClr val="000000"/>
                  </a:solidFill>
                </a:uFill>
                <a:latin typeface="Calibri"/>
                <a:ea typeface="Calibri"/>
                <a:cs typeface="Calibri"/>
                <a:sym typeface="Calibri"/>
              </a:defRPr>
            </a:pPr>
            <a:r>
              <a:rPr lang="en-US" sz="2200" b="1" dirty="0">
                <a:solidFill>
                  <a:srgbClr val="00B0F0"/>
                </a:solidFill>
                <a:uFill>
                  <a:solidFill>
                    <a:srgbClr val="000000"/>
                  </a:solidFill>
                </a:uFill>
                <a:latin typeface="+mj-lt"/>
                <a:ea typeface="Calibri"/>
                <a:cs typeface="Calibri"/>
                <a:sym typeface="Calibri"/>
              </a:rPr>
              <a:t>Listen</a:t>
            </a:r>
            <a:r>
              <a:rPr lang="en-US" sz="2200" b="1" dirty="0">
                <a:solidFill>
                  <a:srgbClr val="0070C0"/>
                </a:solidFill>
                <a:uFill>
                  <a:solidFill>
                    <a:srgbClr val="000000"/>
                  </a:solidFill>
                </a:uFill>
                <a:latin typeface="+mj-lt"/>
                <a:ea typeface="Calibri"/>
                <a:cs typeface="Calibri"/>
                <a:sym typeface="Calibri"/>
              </a:rPr>
              <a:t>: </a:t>
            </a:r>
            <a:r>
              <a:rPr lang="en-US" sz="2200" dirty="0">
                <a:uFill>
                  <a:solidFill>
                    <a:srgbClr val="000000"/>
                  </a:solidFill>
                </a:uFill>
                <a:latin typeface="+mj-lt"/>
                <a:ea typeface="Calibri"/>
                <a:cs typeface="Calibri"/>
                <a:sym typeface="Calibri"/>
              </a:rPr>
              <a:t>Give children opportunities to </a:t>
            </a:r>
            <a:r>
              <a:rPr lang="en-US" sz="2200" b="1" dirty="0">
                <a:uFill>
                  <a:solidFill>
                    <a:srgbClr val="000000"/>
                  </a:solidFill>
                </a:uFill>
                <a:latin typeface="+mj-lt"/>
                <a:ea typeface="Calibri"/>
                <a:cs typeface="Calibri"/>
                <a:sym typeface="Calibri"/>
              </a:rPr>
              <a:t>talk</a:t>
            </a:r>
            <a:r>
              <a:rPr lang="en-US" sz="2200" dirty="0">
                <a:uFill>
                  <a:solidFill>
                    <a:srgbClr val="000000"/>
                  </a:solidFill>
                </a:uFill>
                <a:latin typeface="+mj-lt"/>
                <a:ea typeface="Calibri"/>
                <a:cs typeface="Calibri"/>
                <a:sym typeface="Calibri"/>
              </a:rPr>
              <a:t> about what they are feeling. Encourage them to share concerns and ask questions</a:t>
            </a:r>
          </a:p>
          <a:p>
            <a:pPr marL="342900" indent="-342900" algn="just" defTabSz="416051" hangingPunct="1">
              <a:lnSpc>
                <a:spcPct val="108000"/>
              </a:lnSpc>
              <a:spcBef>
                <a:spcPts val="700"/>
              </a:spcBef>
              <a:buSzPct val="135000"/>
              <a:buFont typeface="Arial" panose="020B0604020202020204" pitchFamily="34" charset="0"/>
              <a:buChar char="•"/>
              <a:defRPr sz="2400">
                <a:uFill>
                  <a:solidFill>
                    <a:srgbClr val="000000"/>
                  </a:solidFill>
                </a:uFill>
                <a:latin typeface="Calibri"/>
                <a:ea typeface="Calibri"/>
                <a:cs typeface="Calibri"/>
                <a:sym typeface="Calibri"/>
              </a:defRPr>
            </a:pPr>
            <a:r>
              <a:rPr lang="en-US" sz="2200" b="1" dirty="0">
                <a:solidFill>
                  <a:srgbClr val="00B0F0"/>
                </a:solidFill>
                <a:uFill>
                  <a:solidFill>
                    <a:srgbClr val="000000"/>
                  </a:solidFill>
                </a:uFill>
                <a:latin typeface="+mj-lt"/>
                <a:ea typeface="Calibri"/>
                <a:cs typeface="Calibri"/>
                <a:sym typeface="Calibri"/>
              </a:rPr>
              <a:t>Comfort: </a:t>
            </a:r>
            <a:r>
              <a:rPr lang="en-US" sz="2200" dirty="0">
                <a:uFill>
                  <a:solidFill>
                    <a:srgbClr val="000000"/>
                  </a:solidFill>
                </a:uFill>
                <a:latin typeface="+mj-lt"/>
                <a:ea typeface="Calibri"/>
                <a:cs typeface="Calibri"/>
                <a:sym typeface="Calibri"/>
              </a:rPr>
              <a:t>Use simple tools to </a:t>
            </a:r>
            <a:r>
              <a:rPr lang="en-US" sz="2200" b="1" dirty="0">
                <a:uFill>
                  <a:solidFill>
                    <a:srgbClr val="000000"/>
                  </a:solidFill>
                </a:uFill>
                <a:latin typeface="+mj-lt"/>
                <a:ea typeface="Calibri"/>
                <a:cs typeface="Calibri"/>
                <a:sym typeface="Calibri"/>
              </a:rPr>
              <a:t>comfort and calm </a:t>
            </a:r>
            <a:r>
              <a:rPr lang="en-US" sz="2200" dirty="0">
                <a:uFill>
                  <a:solidFill>
                    <a:srgbClr val="000000"/>
                  </a:solidFill>
                </a:uFill>
                <a:latin typeface="+mj-lt"/>
                <a:ea typeface="Calibri"/>
                <a:cs typeface="Calibri"/>
                <a:sym typeface="Calibri"/>
              </a:rPr>
              <a:t>children, for e.g. telling stories, singing with them and playing games. </a:t>
            </a:r>
            <a:r>
              <a:rPr lang="en-US" sz="2200" b="1" dirty="0">
                <a:uFill>
                  <a:solidFill>
                    <a:srgbClr val="000000"/>
                  </a:solidFill>
                </a:uFill>
                <a:latin typeface="+mj-lt"/>
                <a:ea typeface="Calibri"/>
                <a:cs typeface="Calibri"/>
                <a:sym typeface="Calibri"/>
              </a:rPr>
              <a:t>Praise</a:t>
            </a:r>
            <a:r>
              <a:rPr lang="en-US" sz="2200" dirty="0">
                <a:uFill>
                  <a:solidFill>
                    <a:srgbClr val="000000"/>
                  </a:solidFill>
                </a:uFill>
                <a:latin typeface="+mj-lt"/>
                <a:ea typeface="Calibri"/>
                <a:cs typeface="Calibri"/>
                <a:sym typeface="Calibri"/>
              </a:rPr>
              <a:t> them frequently for their strengths, such as showing courage, compassion and helpfulness </a:t>
            </a:r>
          </a:p>
          <a:p>
            <a:pPr marL="342900" indent="-342900" algn="just" defTabSz="416051" hangingPunct="1">
              <a:lnSpc>
                <a:spcPct val="108000"/>
              </a:lnSpc>
              <a:spcBef>
                <a:spcPts val="700"/>
              </a:spcBef>
              <a:buSzPct val="135000"/>
              <a:buFont typeface="Arial" panose="020B0604020202020204" pitchFamily="34" charset="0"/>
              <a:buChar char="•"/>
              <a:defRPr sz="2400">
                <a:uFill>
                  <a:solidFill>
                    <a:srgbClr val="000000"/>
                  </a:solidFill>
                </a:uFill>
                <a:latin typeface="Calibri"/>
                <a:ea typeface="Calibri"/>
                <a:cs typeface="Calibri"/>
                <a:sym typeface="Calibri"/>
              </a:defRPr>
            </a:pPr>
            <a:r>
              <a:rPr lang="en-US" sz="2200" b="1" dirty="0">
                <a:solidFill>
                  <a:srgbClr val="00B0F0"/>
                </a:solidFill>
                <a:uFill>
                  <a:solidFill>
                    <a:srgbClr val="000000"/>
                  </a:solidFill>
                </a:uFill>
                <a:latin typeface="+mj-lt"/>
                <a:ea typeface="Calibri"/>
                <a:cs typeface="Calibri"/>
                <a:sym typeface="Calibri"/>
              </a:rPr>
              <a:t>Reassure</a:t>
            </a:r>
            <a:r>
              <a:rPr lang="en-US" sz="2200" dirty="0">
                <a:uFill>
                  <a:solidFill>
                    <a:srgbClr val="000000"/>
                  </a:solidFill>
                </a:uFill>
                <a:latin typeface="+mj-lt"/>
                <a:ea typeface="Calibri"/>
                <a:cs typeface="Calibri"/>
                <a:sym typeface="Calibri"/>
              </a:rPr>
              <a:t> children that you are prepared to keep them safe. Provide them with correct information through valid sources</a:t>
            </a:r>
          </a:p>
        </p:txBody>
      </p:sp>
    </p:spTree>
    <p:extLst>
      <p:ext uri="{BB962C8B-B14F-4D97-AF65-F5344CB8AC3E}">
        <p14:creationId xmlns:p14="http://schemas.microsoft.com/office/powerpoint/2010/main" val="34873079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7F69826-443F-444D-8C74-EF411F293FAA}"/>
              </a:ext>
            </a:extLst>
          </p:cNvPr>
          <p:cNvSpPr/>
          <p:nvPr/>
        </p:nvSpPr>
        <p:spPr>
          <a:xfrm>
            <a:off x="-2" y="1231858"/>
            <a:ext cx="4128657" cy="4479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xmlns="" id="{B69A8404-81B3-4818-8950-219C607A487C}"/>
              </a:ext>
            </a:extLst>
          </p:cNvPr>
          <p:cNvSpPr txBox="1"/>
          <p:nvPr/>
        </p:nvSpPr>
        <p:spPr>
          <a:xfrm>
            <a:off x="598488" y="2007480"/>
            <a:ext cx="11888787" cy="46422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just" defTabSz="382493" hangingPunct="1">
              <a:spcBef>
                <a:spcPts val="600"/>
              </a:spcBef>
              <a:defRPr sz="2162">
                <a:uFill>
                  <a:solidFill>
                    <a:srgbClr val="000000"/>
                  </a:solidFill>
                </a:uFill>
                <a:latin typeface="Calibri"/>
                <a:ea typeface="Calibri"/>
                <a:cs typeface="Calibri"/>
                <a:sym typeface="Calibri"/>
              </a:defRPr>
            </a:pPr>
            <a:r>
              <a:rPr lang="en-US" sz="2000" dirty="0">
                <a:uFill>
                  <a:solidFill>
                    <a:srgbClr val="000000"/>
                  </a:solidFill>
                </a:uFill>
                <a:latin typeface="+mn-lt"/>
                <a:sym typeface="Calibri"/>
              </a:rPr>
              <a:t>Some children may also face serious mental health issues due to ongoing pandemic. They may exhibit the following signs: </a:t>
            </a:r>
          </a:p>
          <a:p>
            <a:pPr lvl="0" indent="60325" algn="just" defTabSz="382493" hangingPunct="1">
              <a:spcBef>
                <a:spcPts val="600"/>
              </a:spcBef>
              <a:defRPr sz="2162">
                <a:uFill>
                  <a:solidFill>
                    <a:srgbClr val="000000"/>
                  </a:solidFill>
                </a:uFill>
                <a:latin typeface="Calibri"/>
                <a:ea typeface="Calibri"/>
                <a:cs typeface="Calibri"/>
                <a:sym typeface="Calibri"/>
              </a:defRPr>
            </a:pPr>
            <a:endParaRPr lang="en-US" sz="2000" dirty="0">
              <a:uFill>
                <a:solidFill>
                  <a:srgbClr val="000000"/>
                </a:solidFill>
              </a:uFill>
              <a:latin typeface="+mn-lt"/>
              <a:sym typeface="Calibri"/>
            </a:endParaRP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Difficulties in sleeping and eating </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Nightmares </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Being withdrawn or aggressive </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Complain of  pain in stomach or headache without physical reason</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Having fears, being afraid to be left alone</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Clinging, depending </a:t>
            </a:r>
            <a:r>
              <a:rPr lang="en-US" sz="2000" dirty="0" err="1">
                <a:uFill>
                  <a:solidFill>
                    <a:srgbClr val="000000"/>
                  </a:solidFill>
                </a:uFill>
                <a:latin typeface="+mn-lt"/>
                <a:ea typeface="Calibri"/>
                <a:cs typeface="Calibri"/>
                <a:sym typeface="Calibri"/>
              </a:rPr>
              <a:t>behaviours</a:t>
            </a:r>
            <a:endParaRPr lang="en-US" sz="2000" dirty="0">
              <a:uFill>
                <a:solidFill>
                  <a:srgbClr val="000000"/>
                </a:solidFill>
              </a:uFill>
              <a:latin typeface="+mn-lt"/>
              <a:ea typeface="Calibri"/>
              <a:cs typeface="Calibri"/>
              <a:sym typeface="Calibri"/>
            </a:endParaRP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New fears manifest (for instance of the dark)</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Decreased interest in playing and engaging in playful activities</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Being sad, crying mor</a:t>
            </a:r>
            <a:r>
              <a:rPr lang="en-US" sz="2000" dirty="0">
                <a:uFill>
                  <a:solidFill>
                    <a:srgbClr val="000000"/>
                  </a:solidFill>
                </a:uFill>
                <a:latin typeface="+mn-lt"/>
                <a:sym typeface="Calibri"/>
              </a:rPr>
              <a:t>e than usual or for no apparent reason</a:t>
            </a:r>
            <a:endParaRPr kumimoji="0" lang="en-IN" sz="2000" b="0" i="0" u="none" strike="noStrike" cap="none" spc="0" normalizeH="0" baseline="0" dirty="0">
              <a:ln>
                <a:noFill/>
              </a:ln>
              <a:solidFill>
                <a:srgbClr val="000000"/>
              </a:solidFill>
              <a:effectLst/>
              <a:uFillTx/>
              <a:latin typeface="+mn-lt"/>
              <a:ea typeface="Helvetica Neue Medium"/>
              <a:cs typeface="Helvetica Neue Medium"/>
              <a:sym typeface="Helvetica Neue Medium"/>
            </a:endParaRPr>
          </a:p>
        </p:txBody>
      </p:sp>
      <p:sp>
        <p:nvSpPr>
          <p:cNvPr id="5" name="Rectangle: Folded Corner 4">
            <a:extLst>
              <a:ext uri="{FF2B5EF4-FFF2-40B4-BE49-F238E27FC236}">
                <a16:creationId xmlns:a16="http://schemas.microsoft.com/office/drawing/2014/main" xmlns="" id="{4A66258E-264E-4C70-8EEF-512D054B90D8}"/>
              </a:ext>
            </a:extLst>
          </p:cNvPr>
          <p:cNvSpPr/>
          <p:nvPr/>
        </p:nvSpPr>
        <p:spPr>
          <a:xfrm>
            <a:off x="598489" y="7099640"/>
            <a:ext cx="12023002" cy="2200275"/>
          </a:xfrm>
          <a:prstGeom prst="foldedCorne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N"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xmlns="" id="{064DB375-D19A-4B9B-A790-EFE175BDC044}"/>
              </a:ext>
            </a:extLst>
          </p:cNvPr>
          <p:cNvSpPr txBox="1"/>
          <p:nvPr/>
        </p:nvSpPr>
        <p:spPr>
          <a:xfrm>
            <a:off x="985838" y="7286706"/>
            <a:ext cx="10844212"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0325" lvl="0" defTabSz="382493" hangingPunct="1">
              <a:spcBef>
                <a:spcPts val="600"/>
              </a:spcBef>
              <a:buSzPct val="100000"/>
              <a:defRPr sz="2162">
                <a:uFill>
                  <a:solidFill>
                    <a:srgbClr val="000000"/>
                  </a:solidFill>
                </a:uFill>
                <a:latin typeface="Calibri"/>
                <a:ea typeface="Calibri"/>
                <a:cs typeface="Calibri"/>
                <a:sym typeface="Calibri"/>
              </a:defRPr>
            </a:pPr>
            <a:r>
              <a:rPr lang="en-US" sz="2000" b="1" dirty="0">
                <a:solidFill>
                  <a:schemeClr val="bg1"/>
                </a:solidFill>
                <a:uFill>
                  <a:solidFill>
                    <a:srgbClr val="000000"/>
                  </a:solidFill>
                </a:uFill>
                <a:latin typeface="+mn-lt"/>
                <a:cs typeface="Arial" panose="020B0604020202020204" pitchFamily="34" charset="0"/>
                <a:sym typeface="Calibri"/>
              </a:rPr>
              <a:t>Please remember these children need specialized help from trained professionals.  Call: </a:t>
            </a:r>
          </a:p>
          <a:p>
            <a:pPr marL="417830" indent="-417830" defTabSz="391088">
              <a:lnSpc>
                <a:spcPct val="120000"/>
              </a:lnSpc>
              <a:spcBef>
                <a:spcPts val="600"/>
              </a:spcBef>
              <a:buSzPct val="100000"/>
              <a:defRPr sz="2162">
                <a:uFill>
                  <a:solidFill>
                    <a:srgbClr val="000000"/>
                  </a:solidFill>
                </a:uFill>
                <a:latin typeface="Calibri"/>
                <a:ea typeface="Calibri"/>
                <a:cs typeface="Calibri"/>
                <a:sym typeface="Calibri"/>
              </a:defRPr>
            </a:pPr>
            <a:r>
              <a:rPr lang="en-US" sz="2000" b="1" dirty="0">
                <a:solidFill>
                  <a:schemeClr val="bg1"/>
                </a:solidFill>
                <a:uFill>
                  <a:solidFill>
                    <a:srgbClr val="000000"/>
                  </a:solidFill>
                </a:uFill>
                <a:latin typeface="+mn-lt"/>
                <a:ea typeface="Calibri"/>
                <a:cs typeface="Arial" panose="020B0604020202020204" pitchFamily="34" charset="0"/>
              </a:rPr>
              <a:t>CHILDLINE</a:t>
            </a:r>
            <a:r>
              <a:rPr lang="en-US" sz="2000" dirty="0">
                <a:solidFill>
                  <a:schemeClr val="bg1"/>
                </a:solidFill>
                <a:uFill>
                  <a:solidFill>
                    <a:srgbClr val="000000"/>
                  </a:solidFill>
                </a:uFill>
                <a:latin typeface="+mn-lt"/>
                <a:ea typeface="Calibri"/>
                <a:cs typeface="Arial" panose="020B0604020202020204" pitchFamily="34" charset="0"/>
              </a:rPr>
              <a:t> 1098</a:t>
            </a:r>
          </a:p>
          <a:p>
            <a:pPr marL="417830" indent="-417830" defTabSz="391088">
              <a:lnSpc>
                <a:spcPct val="120000"/>
              </a:lnSpc>
              <a:spcBef>
                <a:spcPts val="600"/>
              </a:spcBef>
              <a:buSzPct val="100000"/>
              <a:defRPr sz="2162">
                <a:uFill>
                  <a:solidFill>
                    <a:srgbClr val="000000"/>
                  </a:solidFill>
                </a:uFill>
                <a:latin typeface="Calibri"/>
                <a:ea typeface="Calibri"/>
                <a:cs typeface="Calibri"/>
                <a:sym typeface="Calibri"/>
              </a:defRPr>
            </a:pPr>
            <a:r>
              <a:rPr lang="en-US" sz="2000" b="1" dirty="0">
                <a:solidFill>
                  <a:schemeClr val="bg1"/>
                </a:solidFill>
                <a:uFill>
                  <a:solidFill>
                    <a:srgbClr val="000000"/>
                  </a:solidFill>
                </a:uFill>
                <a:latin typeface="+mn-lt"/>
                <a:ea typeface="Calibri"/>
                <a:cs typeface="Arial" panose="020B0604020202020204" pitchFamily="34" charset="0"/>
              </a:rPr>
              <a:t>Child Welfare Committee/District Child Protection Unit</a:t>
            </a:r>
          </a:p>
          <a:p>
            <a:pPr marL="417830" indent="-417830" defTabSz="391088">
              <a:lnSpc>
                <a:spcPct val="120000"/>
              </a:lnSpc>
              <a:spcBef>
                <a:spcPts val="600"/>
              </a:spcBef>
              <a:buSzPct val="100000"/>
              <a:defRPr sz="2162">
                <a:uFill>
                  <a:solidFill>
                    <a:srgbClr val="000000"/>
                  </a:solidFill>
                </a:uFill>
                <a:latin typeface="Calibri"/>
                <a:ea typeface="Calibri"/>
                <a:cs typeface="Calibri"/>
                <a:sym typeface="Calibri"/>
              </a:defRPr>
            </a:pPr>
            <a:r>
              <a:rPr lang="en-US" sz="2000" dirty="0">
                <a:solidFill>
                  <a:schemeClr val="bg1"/>
                </a:solidFill>
                <a:uFill>
                  <a:solidFill>
                    <a:srgbClr val="000000"/>
                  </a:solidFill>
                </a:uFill>
                <a:latin typeface="+mn-lt"/>
                <a:ea typeface="Calibri"/>
                <a:cs typeface="Arial" panose="020B0604020202020204" pitchFamily="34" charset="0"/>
              </a:rPr>
              <a:t>  </a:t>
            </a:r>
            <a:r>
              <a:rPr lang="en-US" sz="2000" b="1" dirty="0">
                <a:solidFill>
                  <a:schemeClr val="bg1"/>
                </a:solidFill>
                <a:uFill>
                  <a:solidFill>
                    <a:srgbClr val="000000"/>
                  </a:solidFill>
                </a:uFill>
                <a:latin typeface="+mn-lt"/>
                <a:ea typeface="Calibri"/>
                <a:cs typeface="Arial" panose="020B0604020202020204" pitchFamily="34" charset="0"/>
              </a:rPr>
              <a:t>NIMHANS</a:t>
            </a:r>
            <a:r>
              <a:rPr lang="en-US" sz="2000" dirty="0">
                <a:solidFill>
                  <a:schemeClr val="bg1"/>
                </a:solidFill>
                <a:uFill>
                  <a:solidFill>
                    <a:srgbClr val="000000"/>
                  </a:solidFill>
                </a:uFill>
                <a:latin typeface="+mn-lt"/>
                <a:ea typeface="Calibri"/>
                <a:cs typeface="Arial" panose="020B0604020202020204" pitchFamily="34" charset="0"/>
              </a:rPr>
              <a:t> 08046110007</a:t>
            </a:r>
            <a:endParaRPr lang="en-US" sz="2000" dirty="0">
              <a:solidFill>
                <a:schemeClr val="bg1"/>
              </a:solidFill>
              <a:uFill>
                <a:solidFill>
                  <a:srgbClr val="000000"/>
                </a:solidFill>
              </a:uFill>
              <a:latin typeface="+mn-lt"/>
              <a:cs typeface="Arial" panose="020B0604020202020204" pitchFamily="34" charset="0"/>
              <a:sym typeface="Calibri"/>
            </a:endParaRPr>
          </a:p>
        </p:txBody>
      </p:sp>
      <p:sp>
        <p:nvSpPr>
          <p:cNvPr id="22" name="Rectangle 21">
            <a:extLst>
              <a:ext uri="{FF2B5EF4-FFF2-40B4-BE49-F238E27FC236}">
                <a16:creationId xmlns:a16="http://schemas.microsoft.com/office/drawing/2014/main" xmlns="" id="{C7476F06-AC12-4C9D-AFAE-1BA7D2EB84C0}"/>
              </a:ext>
            </a:extLst>
          </p:cNvPr>
          <p:cNvSpPr/>
          <p:nvPr/>
        </p:nvSpPr>
        <p:spPr>
          <a:xfrm>
            <a:off x="-2" y="589081"/>
            <a:ext cx="11888787" cy="5885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602633"/>
            <a:ext cx="10628231" cy="1077218"/>
          </a:xfrm>
          <a:prstGeom prst="rect">
            <a:avLst/>
          </a:prstGeom>
        </p:spPr>
        <p:txBody>
          <a:bodyPr wrap="none">
            <a:spAutoFit/>
          </a:bodyPr>
          <a:lstStyle/>
          <a:p>
            <a:pPr algn="l"/>
            <a:r>
              <a:rPr lang="en-US" sz="3200" b="1" dirty="0">
                <a:solidFill>
                  <a:schemeClr val="bg1"/>
                </a:solidFill>
                <a:latin typeface="+mj-lt"/>
              </a:rPr>
              <a:t>Recognizing signs of psychological distress needing </a:t>
            </a:r>
            <a:br>
              <a:rPr lang="en-US" sz="3200" b="1" dirty="0">
                <a:solidFill>
                  <a:schemeClr val="bg1"/>
                </a:solidFill>
                <a:latin typeface="+mj-lt"/>
              </a:rPr>
            </a:br>
            <a:r>
              <a:rPr lang="en-US" sz="3200" b="1" dirty="0">
                <a:solidFill>
                  <a:schemeClr val="bg1"/>
                </a:solidFill>
                <a:latin typeface="+mj-lt"/>
              </a:rPr>
              <a:t>specialized help</a:t>
            </a:r>
          </a:p>
        </p:txBody>
      </p:sp>
      <p:pic>
        <p:nvPicPr>
          <p:cNvPr id="8" name="Picture 7" descr="A picture containing drawing&#10;&#10;Description automatically generated">
            <a:extLst>
              <a:ext uri="{FF2B5EF4-FFF2-40B4-BE49-F238E27FC236}">
                <a16:creationId xmlns:a16="http://schemas.microsoft.com/office/drawing/2014/main" xmlns="" id="{BBBFB722-4AE4-42F6-BB92-536C6237D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6719" y="307950"/>
            <a:ext cx="1147905" cy="1147905"/>
          </a:xfrm>
          <a:prstGeom prst="rect">
            <a:avLst/>
          </a:prstGeom>
        </p:spPr>
      </p:pic>
    </p:spTree>
    <p:extLst>
      <p:ext uri="{BB962C8B-B14F-4D97-AF65-F5344CB8AC3E}">
        <p14:creationId xmlns:p14="http://schemas.microsoft.com/office/powerpoint/2010/main" val="36977540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85103BC-E6BF-4462-99DE-2A542E79CD89}"/>
              </a:ext>
            </a:extLst>
          </p:cNvPr>
          <p:cNvSpPr/>
          <p:nvPr/>
        </p:nvSpPr>
        <p:spPr>
          <a:xfrm>
            <a:off x="598487" y="1636713"/>
            <a:ext cx="11960225" cy="3785652"/>
          </a:xfrm>
          <a:prstGeom prst="rect">
            <a:avLst/>
          </a:prstGeom>
        </p:spPr>
        <p:txBody>
          <a:bodyPr wrap="square">
            <a:spAutoFit/>
          </a:bodyPr>
          <a:lstStyle/>
          <a:p>
            <a:pPr marL="342900" indent="-342900" algn="l">
              <a:spcBef>
                <a:spcPts val="400"/>
              </a:spcBef>
              <a:spcAft>
                <a:spcPts val="400"/>
              </a:spcAft>
              <a:buSzPct val="135000"/>
              <a:buFont typeface="Arial" panose="020B0604020202020204" pitchFamily="34" charset="0"/>
              <a:buChar char="•"/>
            </a:pPr>
            <a:r>
              <a:rPr lang="en-US" sz="2000" dirty="0">
                <a:latin typeface="+mn-lt"/>
              </a:rPr>
              <a:t>Children need adults to help them understand what is going on. </a:t>
            </a:r>
          </a:p>
          <a:p>
            <a:pPr marL="900113" indent="-542925" algn="l">
              <a:spcBef>
                <a:spcPts val="400"/>
              </a:spcBef>
              <a:spcAft>
                <a:spcPts val="400"/>
              </a:spcAft>
              <a:buFont typeface="Wingdings" panose="05000000000000000000" pitchFamily="2" charset="2"/>
              <a:buChar char="Ø"/>
            </a:pPr>
            <a:r>
              <a:rPr lang="en-US" sz="2000" dirty="0">
                <a:latin typeface="+mn-lt"/>
              </a:rPr>
              <a:t>Talk to children about what is happening in a way that they can understand. </a:t>
            </a:r>
          </a:p>
          <a:p>
            <a:pPr marL="900113" indent="-542925" algn="l">
              <a:spcBef>
                <a:spcPts val="400"/>
              </a:spcBef>
              <a:spcAft>
                <a:spcPts val="400"/>
              </a:spcAft>
              <a:buFont typeface="Wingdings" panose="05000000000000000000" pitchFamily="2" charset="2"/>
              <a:buChar char="Ø"/>
            </a:pPr>
            <a:r>
              <a:rPr lang="en-US" sz="2000" dirty="0">
                <a:latin typeface="+mn-lt"/>
              </a:rPr>
              <a:t>Keep it simple and appropriate for each child’s age.  </a:t>
            </a:r>
          </a:p>
          <a:p>
            <a:pPr marL="342900" indent="-342900" algn="l">
              <a:spcBef>
                <a:spcPts val="400"/>
              </a:spcBef>
              <a:spcAft>
                <a:spcPts val="400"/>
              </a:spcAft>
              <a:buFont typeface="Arial" panose="020B0604020202020204" pitchFamily="34" charset="0"/>
              <a:buChar char="•"/>
            </a:pPr>
            <a:endParaRPr lang="en-US" sz="2000" dirty="0">
              <a:latin typeface="+mn-lt"/>
            </a:endParaRPr>
          </a:p>
          <a:p>
            <a:pPr marL="342900" indent="-342900" algn="l">
              <a:spcBef>
                <a:spcPts val="400"/>
              </a:spcBef>
              <a:spcAft>
                <a:spcPts val="400"/>
              </a:spcAft>
              <a:buSzPct val="135000"/>
              <a:buFont typeface="Arial" panose="020B0604020202020204" pitchFamily="34" charset="0"/>
              <a:buChar char="•"/>
            </a:pPr>
            <a:r>
              <a:rPr lang="en-US" sz="2000" dirty="0">
                <a:latin typeface="+mn-lt"/>
              </a:rPr>
              <a:t>Next few pages give you simple tips to take care of both physical and emotional needs of children and how to talk to them about COVID-19</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a:p>
            <a:pPr marL="342900" indent="-342900" algn="l">
              <a:spcBef>
                <a:spcPts val="400"/>
              </a:spcBef>
              <a:spcAft>
                <a:spcPts val="400"/>
              </a:spcAft>
              <a:buSzPct val="135000"/>
              <a:buFont typeface="Arial" panose="020B0604020202020204" pitchFamily="34" charset="0"/>
              <a:buChar char="•"/>
            </a:pPr>
            <a:r>
              <a:rPr lang="en-US" sz="2000" b="1" dirty="0">
                <a:latin typeface="+mn-lt"/>
              </a:rPr>
              <a:t>For credible sources of information, verified by Ministry of Health and Family Welfare, Government of India, the caregivers and parents can call on National Helpline 1075 (toll-free) or 011-23978046. You can also write to: ncov2019@gov.in or ncov2019@gmail.com</a:t>
            </a:r>
          </a:p>
        </p:txBody>
      </p:sp>
      <p:sp>
        <p:nvSpPr>
          <p:cNvPr id="8" name="Rectangle 7">
            <a:extLst>
              <a:ext uri="{FF2B5EF4-FFF2-40B4-BE49-F238E27FC236}">
                <a16:creationId xmlns:a16="http://schemas.microsoft.com/office/drawing/2014/main" xmlns="" id="{7227DE85-6F6C-47D8-8357-5B78825566C8}"/>
              </a:ext>
            </a:extLst>
          </p:cNvPr>
          <p:cNvSpPr/>
          <p:nvPr/>
        </p:nvSpPr>
        <p:spPr>
          <a:xfrm>
            <a:off x="-1" y="589081"/>
            <a:ext cx="8049492" cy="6872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xmlns="" id="{7F33A773-9268-4942-B048-515D170E28B3}"/>
              </a:ext>
            </a:extLst>
          </p:cNvPr>
          <p:cNvSpPr/>
          <p:nvPr/>
        </p:nvSpPr>
        <p:spPr>
          <a:xfrm>
            <a:off x="598488" y="640328"/>
            <a:ext cx="7035900" cy="584775"/>
          </a:xfrm>
          <a:prstGeom prst="rect">
            <a:avLst/>
          </a:prstGeom>
        </p:spPr>
        <p:txBody>
          <a:bodyPr wrap="none">
            <a:spAutoFit/>
          </a:bodyPr>
          <a:lstStyle/>
          <a:p>
            <a:pPr algn="l"/>
            <a:r>
              <a:rPr lang="en-US" sz="3200" b="1" dirty="0">
                <a:solidFill>
                  <a:schemeClr val="bg1"/>
                </a:solidFill>
                <a:latin typeface="+mj-lt"/>
              </a:rPr>
              <a:t>Talking to children about COVID 19</a:t>
            </a:r>
          </a:p>
        </p:txBody>
      </p:sp>
      <p:pic>
        <p:nvPicPr>
          <p:cNvPr id="9" name="Picture 8">
            <a:extLst>
              <a:ext uri="{FF2B5EF4-FFF2-40B4-BE49-F238E27FC236}">
                <a16:creationId xmlns:a16="http://schemas.microsoft.com/office/drawing/2014/main" xmlns="" id="{DC2C21CD-8388-4A28-BFDC-747A4E8432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4388" y="308626"/>
            <a:ext cx="1147905" cy="1147905"/>
          </a:xfrm>
          <a:prstGeom prst="rect">
            <a:avLst/>
          </a:prstGeom>
        </p:spPr>
      </p:pic>
    </p:spTree>
    <p:extLst>
      <p:ext uri="{BB962C8B-B14F-4D97-AF65-F5344CB8AC3E}">
        <p14:creationId xmlns:p14="http://schemas.microsoft.com/office/powerpoint/2010/main" val="9830137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20-04-03 at 6.15.47 PM.png">
            <a:extLst>
              <a:ext uri="{FF2B5EF4-FFF2-40B4-BE49-F238E27FC236}">
                <a16:creationId xmlns:a16="http://schemas.microsoft.com/office/drawing/2014/main" xmlns="" id="{18DD6D2A-F4E7-46D1-99F0-387F845947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137"/>
          <a:stretch/>
        </p:blipFill>
        <p:spPr>
          <a:xfrm>
            <a:off x="0" y="0"/>
            <a:ext cx="8424000" cy="9753600"/>
          </a:xfrm>
          <a:prstGeom prst="rect">
            <a:avLst/>
          </a:prstGeom>
          <a:ln w="12700">
            <a:miter lim="400000"/>
          </a:ln>
        </p:spPr>
      </p:pic>
      <p:sp>
        <p:nvSpPr>
          <p:cNvPr id="5" name="Rectangle 4">
            <a:extLst>
              <a:ext uri="{FF2B5EF4-FFF2-40B4-BE49-F238E27FC236}">
                <a16:creationId xmlns:a16="http://schemas.microsoft.com/office/drawing/2014/main" xmlns="" id="{72845C34-0925-48EB-9A4B-B91A6359DD27}"/>
              </a:ext>
            </a:extLst>
          </p:cNvPr>
          <p:cNvSpPr/>
          <p:nvPr/>
        </p:nvSpPr>
        <p:spPr>
          <a:xfrm>
            <a:off x="8758237" y="823469"/>
            <a:ext cx="3948213" cy="1569660"/>
          </a:xfrm>
          <a:prstGeom prst="rect">
            <a:avLst/>
          </a:prstGeom>
        </p:spPr>
        <p:txBody>
          <a:bodyPr wrap="square">
            <a:spAutoFit/>
          </a:bodyPr>
          <a:lstStyle/>
          <a:p>
            <a:pPr algn="r"/>
            <a:r>
              <a:rPr lang="en-US" sz="3200" b="1" dirty="0">
                <a:solidFill>
                  <a:srgbClr val="00B0F0"/>
                </a:solidFill>
                <a:latin typeface="+mj-lt"/>
              </a:rPr>
              <a:t>COVID-19 PARENTING: QUALITY TIME</a:t>
            </a:r>
          </a:p>
        </p:txBody>
      </p:sp>
      <p:sp>
        <p:nvSpPr>
          <p:cNvPr id="6" name="Can’t go to work? Schools closed? Worried about money? It is normal to feel stressed and overwhelmed.…">
            <a:extLst>
              <a:ext uri="{FF2B5EF4-FFF2-40B4-BE49-F238E27FC236}">
                <a16:creationId xmlns:a16="http://schemas.microsoft.com/office/drawing/2014/main" xmlns="" id="{2DE71711-5202-476E-8469-80029F2110AC}"/>
              </a:ext>
            </a:extLst>
          </p:cNvPr>
          <p:cNvSpPr txBox="1">
            <a:spLocks noGrp="1"/>
          </p:cNvSpPr>
          <p:nvPr>
            <p:ph type="body" idx="4294967295"/>
          </p:nvPr>
        </p:nvSpPr>
        <p:spPr>
          <a:xfrm>
            <a:off x="8940138" y="2822736"/>
            <a:ext cx="3794274" cy="5121114"/>
          </a:xfrm>
          <a:prstGeom prst="rect">
            <a:avLst/>
          </a:prstGeom>
        </p:spPr>
        <p:txBody>
          <a:bodyPr>
            <a:normAutofit/>
          </a:bodyPr>
          <a:lstStyle/>
          <a:p>
            <a:pPr marL="0" indent="0" algn="r" defTabSz="416051">
              <a:lnSpc>
                <a:spcPct val="120000"/>
              </a:lnSpc>
              <a:spcBef>
                <a:spcPts val="700"/>
              </a:spcBef>
              <a:buSzTx/>
              <a:buNone/>
              <a:defRPr sz="2300">
                <a:uFill>
                  <a:solidFill>
                    <a:srgbClr val="000000"/>
                  </a:solidFill>
                </a:uFill>
                <a:latin typeface="Calibri"/>
                <a:ea typeface="Calibri"/>
                <a:cs typeface="Calibri"/>
                <a:sym typeface="Calibri"/>
              </a:defRPr>
            </a:pPr>
            <a:r>
              <a:rPr sz="2000" dirty="0">
                <a:latin typeface="+mn-lt"/>
              </a:rPr>
              <a:t>Can’t go to work? Schools closed? Worried about money? It is normal to feel stressed and overwhelmed. </a:t>
            </a:r>
          </a:p>
          <a:p>
            <a:pPr marL="0" indent="0" algn="r" defTabSz="416051">
              <a:lnSpc>
                <a:spcPct val="120000"/>
              </a:lnSpc>
              <a:spcBef>
                <a:spcPts val="700"/>
              </a:spcBef>
              <a:buSzTx/>
              <a:buNone/>
              <a:defRPr sz="2300">
                <a:uFill>
                  <a:solidFill>
                    <a:srgbClr val="000000"/>
                  </a:solidFill>
                </a:uFill>
                <a:latin typeface="Calibri"/>
                <a:ea typeface="Calibri"/>
                <a:cs typeface="Calibri"/>
                <a:sym typeface="Calibri"/>
              </a:defRPr>
            </a:pPr>
            <a:r>
              <a:rPr sz="2000" dirty="0">
                <a:uFill>
                  <a:solidFill>
                    <a:srgbClr val="000000"/>
                  </a:solidFill>
                </a:uFill>
                <a:latin typeface="+mn-lt"/>
                <a:ea typeface="Calibri"/>
                <a:cs typeface="Calibri"/>
              </a:rPr>
              <a:t>School shutdown is also a chance to </a:t>
            </a:r>
            <a:r>
              <a:rPr lang="en-US" sz="2000" dirty="0">
                <a:uFill>
                  <a:solidFill>
                    <a:srgbClr val="000000"/>
                  </a:solidFill>
                </a:uFill>
                <a:latin typeface="+mn-lt"/>
                <a:ea typeface="Calibri"/>
                <a:cs typeface="Calibri"/>
              </a:rPr>
              <a:t>strengthen </a:t>
            </a:r>
            <a:r>
              <a:rPr sz="2000" dirty="0">
                <a:uFill>
                  <a:solidFill>
                    <a:srgbClr val="000000"/>
                  </a:solidFill>
                </a:uFill>
                <a:latin typeface="+mn-lt"/>
                <a:ea typeface="Calibri"/>
                <a:cs typeface="Calibri"/>
              </a:rPr>
              <a:t>relationships with our children and </a:t>
            </a:r>
            <a:r>
              <a:rPr lang="en-US" sz="2000" dirty="0">
                <a:uFill>
                  <a:solidFill>
                    <a:srgbClr val="000000"/>
                  </a:solidFill>
                </a:uFill>
                <a:latin typeface="+mn-lt"/>
                <a:ea typeface="Calibri"/>
                <a:cs typeface="Calibri"/>
              </a:rPr>
              <a:t>adolescents</a:t>
            </a:r>
            <a:r>
              <a:rPr sz="2000" dirty="0">
                <a:uFill>
                  <a:solidFill>
                    <a:srgbClr val="000000"/>
                  </a:solidFill>
                </a:uFill>
                <a:latin typeface="+mn-lt"/>
                <a:ea typeface="Calibri"/>
                <a:cs typeface="Calibri"/>
              </a:rPr>
              <a:t>. Quality time is free and fun. It makes children feel loved and secure, and shows them that they are important</a:t>
            </a:r>
            <a:r>
              <a:rPr sz="2000" dirty="0">
                <a:latin typeface="+mn-lt"/>
              </a:rPr>
              <a:t>.</a:t>
            </a:r>
          </a:p>
        </p:txBody>
      </p:sp>
    </p:spTree>
    <p:extLst>
      <p:ext uri="{BB962C8B-B14F-4D97-AF65-F5344CB8AC3E}">
        <p14:creationId xmlns:p14="http://schemas.microsoft.com/office/powerpoint/2010/main" val="33844952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Screen Shot 2020-04-03 at 6.16.32 PM.png"/>
          <p:cNvPicPr>
            <a:picLocks noChangeAspect="1"/>
          </p:cNvPicPr>
          <p:nvPr/>
        </p:nvPicPr>
        <p:blipFill rotWithShape="1">
          <a:blip r:embed="rId2" cstate="print">
            <a:extLst>
              <a:ext uri="{28A0092B-C50C-407E-A947-70E740481C1C}">
                <a14:useLocalDpi xmlns:a14="http://schemas.microsoft.com/office/drawing/2010/main" val="0"/>
              </a:ext>
            </a:extLst>
          </a:blip>
          <a:srcRect t="18716"/>
          <a:stretch/>
        </p:blipFill>
        <p:spPr>
          <a:xfrm>
            <a:off x="0" y="0"/>
            <a:ext cx="8483972" cy="9753600"/>
          </a:xfrm>
          <a:prstGeom prst="rect">
            <a:avLst/>
          </a:prstGeom>
          <a:ln w="12700">
            <a:miter lim="400000"/>
          </a:ln>
        </p:spPr>
      </p:pic>
      <p:sp>
        <p:nvSpPr>
          <p:cNvPr id="175" name="It’s hard to feel positive when our kids or teenagers are driving us crazy. We often end up saying. “Stop doing that!” But children are much more likely to do what we ask if we give them positive instructions and lots of praise for what they do right."/>
          <p:cNvSpPr txBox="1"/>
          <p:nvPr/>
        </p:nvSpPr>
        <p:spPr>
          <a:xfrm>
            <a:off x="9101138" y="3222095"/>
            <a:ext cx="3633274" cy="3864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16051">
              <a:lnSpc>
                <a:spcPct val="120000"/>
              </a:lnSpc>
              <a:spcBef>
                <a:spcPts val="700"/>
              </a:spcBef>
              <a:defRPr sz="2300">
                <a:uFill>
                  <a:solidFill>
                    <a:srgbClr val="000000"/>
                  </a:solidFill>
                </a:uFill>
                <a:latin typeface="Calibri"/>
                <a:ea typeface="Calibri"/>
                <a:cs typeface="Calibri"/>
                <a:sym typeface="Calibri"/>
              </a:defRPr>
            </a:lvl1pPr>
          </a:lstStyle>
          <a:p>
            <a:pPr algn="r"/>
            <a:r>
              <a:rPr sz="2000" dirty="0">
                <a:latin typeface="+mn-lt"/>
                <a:cs typeface="Calibri" panose="020F0502020204030204" pitchFamily="34" charset="0"/>
              </a:rPr>
              <a:t>It’s hard to feel positive when our kids or teenagers are driving us crazy. We often end up saying. “Stop doing that!” But children are much more likely to do what we ask if we give them positive instructions and lots of praise for what they do right.</a:t>
            </a:r>
          </a:p>
        </p:txBody>
      </p:sp>
      <p:sp>
        <p:nvSpPr>
          <p:cNvPr id="5" name="Rectangle 4">
            <a:extLst>
              <a:ext uri="{FF2B5EF4-FFF2-40B4-BE49-F238E27FC236}">
                <a16:creationId xmlns:a16="http://schemas.microsoft.com/office/drawing/2014/main" xmlns="" id="{F659F18B-118B-4500-BD25-30D1F29EFA80}"/>
              </a:ext>
            </a:extLst>
          </p:cNvPr>
          <p:cNvSpPr/>
          <p:nvPr/>
        </p:nvSpPr>
        <p:spPr>
          <a:xfrm>
            <a:off x="8758237" y="823469"/>
            <a:ext cx="3948213" cy="2062103"/>
          </a:xfrm>
          <a:prstGeom prst="rect">
            <a:avLst/>
          </a:prstGeom>
        </p:spPr>
        <p:txBody>
          <a:bodyPr wrap="square">
            <a:spAutoFit/>
          </a:bodyPr>
          <a:lstStyle/>
          <a:p>
            <a:pPr algn="r"/>
            <a:r>
              <a:rPr lang="en-US" sz="3200" b="1" dirty="0">
                <a:solidFill>
                  <a:srgbClr val="00B0F0"/>
                </a:solidFill>
                <a:latin typeface="+mj-lt"/>
              </a:rPr>
              <a:t>COVID-19 PARENTING: KEEPING IT POSITIVE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Screen Shot 2020-04-03 at 6.17.34 PM.png"/>
          <p:cNvPicPr>
            <a:picLocks noChangeAspect="1"/>
          </p:cNvPicPr>
          <p:nvPr/>
        </p:nvPicPr>
        <p:blipFill rotWithShape="1">
          <a:blip r:embed="rId2" cstate="print">
            <a:extLst>
              <a:ext uri="{28A0092B-C50C-407E-A947-70E740481C1C}">
                <a14:useLocalDpi xmlns:a14="http://schemas.microsoft.com/office/drawing/2010/main" val="0"/>
              </a:ext>
            </a:extLst>
          </a:blip>
          <a:srcRect t="17787"/>
          <a:stretch/>
        </p:blipFill>
        <p:spPr>
          <a:xfrm>
            <a:off x="-1" y="0"/>
            <a:ext cx="8388199" cy="9753600"/>
          </a:xfrm>
          <a:prstGeom prst="rect">
            <a:avLst/>
          </a:prstGeom>
          <a:ln w="12700">
            <a:miter lim="400000"/>
          </a:ln>
        </p:spPr>
      </p:pic>
      <p:sp>
        <p:nvSpPr>
          <p:cNvPr id="178" name="Covid-19 has taken away our daily work, home and school routines. This is hard for children, teenagers and for you. Making new routines can help."/>
          <p:cNvSpPr txBox="1"/>
          <p:nvPr/>
        </p:nvSpPr>
        <p:spPr>
          <a:xfrm>
            <a:off x="9826388" y="3007057"/>
            <a:ext cx="2908024" cy="3052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16051">
              <a:lnSpc>
                <a:spcPct val="120000"/>
              </a:lnSpc>
              <a:spcBef>
                <a:spcPts val="700"/>
              </a:spcBef>
              <a:defRPr sz="2300">
                <a:uFill>
                  <a:solidFill>
                    <a:srgbClr val="000000"/>
                  </a:solidFill>
                </a:uFill>
                <a:latin typeface="Calibri"/>
                <a:ea typeface="Calibri"/>
                <a:cs typeface="Calibri"/>
                <a:sym typeface="Calibri"/>
              </a:defRPr>
            </a:lvl1pPr>
          </a:lstStyle>
          <a:p>
            <a:pPr algn="r"/>
            <a:r>
              <a:rPr sz="2000" dirty="0">
                <a:latin typeface="+mn-lt"/>
                <a:cs typeface="Calibri" panose="020F0502020204030204" pitchFamily="34" charset="0"/>
              </a:rPr>
              <a:t>Covid-19 has taken away our daily work, home and school routines. This is hard for children, teenagers and for you. Making new routines can help. </a:t>
            </a:r>
          </a:p>
        </p:txBody>
      </p:sp>
      <p:sp>
        <p:nvSpPr>
          <p:cNvPr id="5" name="Rectangle 4">
            <a:extLst>
              <a:ext uri="{FF2B5EF4-FFF2-40B4-BE49-F238E27FC236}">
                <a16:creationId xmlns:a16="http://schemas.microsoft.com/office/drawing/2014/main" xmlns="" id="{E608FF86-19DC-45C7-8E33-95822FCABA78}"/>
              </a:ext>
            </a:extLst>
          </p:cNvPr>
          <p:cNvSpPr/>
          <p:nvPr/>
        </p:nvSpPr>
        <p:spPr>
          <a:xfrm>
            <a:off x="8758237" y="823469"/>
            <a:ext cx="3948213" cy="1569660"/>
          </a:xfrm>
          <a:prstGeom prst="rect">
            <a:avLst/>
          </a:prstGeom>
        </p:spPr>
        <p:txBody>
          <a:bodyPr wrap="square">
            <a:spAutoFit/>
          </a:bodyPr>
          <a:lstStyle/>
          <a:p>
            <a:pPr algn="r"/>
            <a:r>
              <a:rPr lang="en-US" sz="3200" b="1" dirty="0">
                <a:solidFill>
                  <a:srgbClr val="00B0F0"/>
                </a:solidFill>
                <a:latin typeface="+mj-lt"/>
              </a:rPr>
              <a:t>COVID-19 PARENTING: STRUCTURE UP!</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Screen Shot 2020-04-03 at 6.18.35 PM.png"/>
          <p:cNvPicPr>
            <a:picLocks noChangeAspect="1"/>
          </p:cNvPicPr>
          <p:nvPr/>
        </p:nvPicPr>
        <p:blipFill rotWithShape="1">
          <a:blip r:embed="rId2" cstate="print">
            <a:extLst>
              <a:ext uri="{28A0092B-C50C-407E-A947-70E740481C1C}">
                <a14:useLocalDpi xmlns:a14="http://schemas.microsoft.com/office/drawing/2010/main" val="0"/>
              </a:ext>
            </a:extLst>
          </a:blip>
          <a:srcRect t="17907" b="-1"/>
          <a:stretch/>
        </p:blipFill>
        <p:spPr>
          <a:xfrm>
            <a:off x="0" y="0"/>
            <a:ext cx="8400374" cy="9753600"/>
          </a:xfrm>
          <a:prstGeom prst="rect">
            <a:avLst/>
          </a:prstGeom>
          <a:ln w="12700">
            <a:miter lim="400000"/>
          </a:ln>
        </p:spPr>
      </p:pic>
      <p:sp>
        <p:nvSpPr>
          <p:cNvPr id="182" name="Be willing to talk. They will have already have heard something. Silence and secrets do not protect our children. Honesty and openness do. Think about how much they will understand. You know them best!"/>
          <p:cNvSpPr txBox="1"/>
          <p:nvPr/>
        </p:nvSpPr>
        <p:spPr>
          <a:xfrm>
            <a:off x="8940138" y="3604502"/>
            <a:ext cx="3794274" cy="375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16051">
              <a:lnSpc>
                <a:spcPct val="120000"/>
              </a:lnSpc>
              <a:spcBef>
                <a:spcPts val="700"/>
              </a:spcBef>
              <a:defRPr sz="2300">
                <a:uFill>
                  <a:solidFill>
                    <a:srgbClr val="000000"/>
                  </a:solidFill>
                </a:uFill>
                <a:latin typeface="Calibri"/>
                <a:ea typeface="Calibri"/>
                <a:cs typeface="Calibri"/>
                <a:sym typeface="Calibri"/>
              </a:defRPr>
            </a:lvl1pPr>
          </a:lstStyle>
          <a:p>
            <a:pPr algn="r"/>
            <a:r>
              <a:rPr sz="2000" dirty="0">
                <a:latin typeface="+mn-lt"/>
                <a:cs typeface="Calibri" panose="020F0502020204030204" pitchFamily="34" charset="0"/>
              </a:rPr>
              <a:t>Be willing to talk. They will have already heard something. Silence and secrets do not protect our children. Honesty and openness do. Think about how much they will understand. You know them best!</a:t>
            </a:r>
          </a:p>
        </p:txBody>
      </p:sp>
      <p:sp>
        <p:nvSpPr>
          <p:cNvPr id="5" name="Rectangle 4">
            <a:extLst>
              <a:ext uri="{FF2B5EF4-FFF2-40B4-BE49-F238E27FC236}">
                <a16:creationId xmlns:a16="http://schemas.microsoft.com/office/drawing/2014/main" xmlns="" id="{84A4A2B9-685D-4AA0-8DC1-FC3E8698E460}"/>
              </a:ext>
            </a:extLst>
          </p:cNvPr>
          <p:cNvSpPr/>
          <p:nvPr/>
        </p:nvSpPr>
        <p:spPr>
          <a:xfrm>
            <a:off x="8758237" y="823469"/>
            <a:ext cx="3948213" cy="3046988"/>
          </a:xfrm>
          <a:prstGeom prst="rect">
            <a:avLst/>
          </a:prstGeom>
        </p:spPr>
        <p:txBody>
          <a:bodyPr wrap="square">
            <a:spAutoFit/>
          </a:bodyPr>
          <a:lstStyle/>
          <a:p>
            <a:pPr algn="r"/>
            <a:r>
              <a:rPr lang="en-US" sz="3200" b="1" dirty="0">
                <a:solidFill>
                  <a:srgbClr val="00B0F0"/>
                </a:solidFill>
                <a:latin typeface="+mj-lt"/>
              </a:rPr>
              <a:t>COVID-19 PARENTING: HONESTY &amp; OPENNESS WHEN GIVING INFORMATION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5E0640-6F7E-4DF8-8E76-70E4A9A18F7C}"/>
              </a:ext>
            </a:extLst>
          </p:cNvPr>
          <p:cNvSpPr txBox="1"/>
          <p:nvPr/>
        </p:nvSpPr>
        <p:spPr>
          <a:xfrm>
            <a:off x="600052" y="807402"/>
            <a:ext cx="11803983" cy="9120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spcBef>
                <a:spcPts val="400"/>
              </a:spcBef>
              <a:spcAft>
                <a:spcPts val="400"/>
              </a:spcAft>
            </a:pPr>
            <a:r>
              <a:rPr lang="en-US" b="1" dirty="0">
                <a:latin typeface="+mj-lt"/>
              </a:rPr>
              <a:t>FOREWORD</a:t>
            </a:r>
          </a:p>
          <a:p>
            <a:pPr>
              <a:spcBef>
                <a:spcPts val="400"/>
              </a:spcBef>
              <a:spcAft>
                <a:spcPts val="400"/>
              </a:spcAft>
            </a:pPr>
            <a:endParaRPr lang="en-US" sz="1800" dirty="0">
              <a:latin typeface="+mj-lt"/>
            </a:endParaRPr>
          </a:p>
          <a:p>
            <a:pPr algn="just">
              <a:spcBef>
                <a:spcPts val="600"/>
              </a:spcBef>
              <a:spcAft>
                <a:spcPts val="600"/>
              </a:spcAft>
            </a:pPr>
            <a:r>
              <a:rPr lang="en-US" sz="1900" dirty="0">
                <a:latin typeface="+mj-lt"/>
              </a:rPr>
              <a:t>As COVID-19 pandemic continues to expand in India and in the world, only one thing is certain: the current outbreak will have profound impact not only in the health and economic situation, but also on the psychosocial well-being of societies across nations. </a:t>
            </a:r>
          </a:p>
          <a:p>
            <a:pPr algn="just">
              <a:spcBef>
                <a:spcPts val="600"/>
              </a:spcBef>
              <a:spcAft>
                <a:spcPts val="600"/>
              </a:spcAft>
            </a:pPr>
            <a:r>
              <a:rPr lang="en-US" sz="1900" dirty="0">
                <a:latin typeface="+mj-lt"/>
              </a:rPr>
              <a:t>The impacts will be felt differently among different population groups. Among these, one group will face additional challenges to understand, absorb, and deal with the changes that COVID-19 are bringing to our world: the children. </a:t>
            </a:r>
          </a:p>
          <a:p>
            <a:pPr algn="just">
              <a:spcBef>
                <a:spcPts val="600"/>
              </a:spcBef>
              <a:spcAft>
                <a:spcPts val="600"/>
              </a:spcAft>
            </a:pPr>
            <a:r>
              <a:rPr lang="en-US" sz="1900" dirty="0">
                <a:latin typeface="+mj-lt"/>
              </a:rPr>
              <a:t>In the current context of lock down and restriction of movements, children have constrained access to socialization, play, and even physical contact, critical for their psychosocial wellbeing and development.  School closures are preventing children from access to learning and limiting their interactions with peers. Children may feel confused and at loss with the current situation, leading to frustration and anxiety, which will only increase with the overexposure to mass and social media, specially among adolescents. Some adults may struggle to find ways to explain and communicate with children about the current situation in a way that is understandable by this age group, which will add frustration and disquietude. </a:t>
            </a:r>
          </a:p>
          <a:p>
            <a:pPr algn="just">
              <a:spcBef>
                <a:spcPts val="600"/>
              </a:spcBef>
              <a:spcAft>
                <a:spcPts val="600"/>
              </a:spcAft>
            </a:pPr>
            <a:r>
              <a:rPr lang="en-US" sz="1900" dirty="0">
                <a:latin typeface="+mj-lt"/>
              </a:rPr>
              <a:t>COVID-19 is also bringing new stressors on parent and caregivers. This can hamper their capacity to provide care and remain engaged with their children. Being very keen observers of people and environments, children will notice, absorb and react to the stress in their caregivers and community members, which unavoidably will affect their well-being.  </a:t>
            </a:r>
          </a:p>
          <a:p>
            <a:pPr algn="just">
              <a:spcBef>
                <a:spcPts val="600"/>
              </a:spcBef>
              <a:spcAft>
                <a:spcPts val="600"/>
              </a:spcAft>
            </a:pPr>
            <a:r>
              <a:rPr lang="en-US" sz="1900" dirty="0">
                <a:latin typeface="+mj-lt"/>
              </a:rPr>
              <a:t>And the above is only the beginning. Levels of stress will be exponentially higher among vulnerable families. For children who are deprived of parental care in Child Care Institutions or in alternative care, children living in the streets, or children migrants and on the move, for example, the situation will be particularly challenging.  Prior experiences in public health emergencies have demonstrated that there is a high likelihood of an increase of violence, including gender-based violence, domestic violence or corporal punishment against children and woman. With the current movement restrictions, girls and boys victims of violence will face obstacles to seek out for help and have access to support systems.  </a:t>
            </a:r>
          </a:p>
          <a:p>
            <a:pPr marL="0" marR="0" indent="0" defTabSz="584200" rtl="0" fontAlgn="auto" latinLnBrk="0" hangingPunct="0">
              <a:lnSpc>
                <a:spcPct val="100000"/>
              </a:lnSpc>
              <a:spcBef>
                <a:spcPts val="400"/>
              </a:spcBef>
              <a:spcAft>
                <a:spcPts val="400"/>
              </a:spcAft>
              <a:buClrTx/>
              <a:buSzTx/>
              <a:buFontTx/>
              <a:buNone/>
              <a:tabLst/>
            </a:pPr>
            <a:endParaRPr kumimoji="0" lang="en-IN" sz="1800" b="0" i="0" u="none" strike="noStrike" cap="none" spc="0" normalizeH="0" baseline="0" dirty="0">
              <a:ln>
                <a:noFill/>
              </a:ln>
              <a:solidFill>
                <a:srgbClr val="000000"/>
              </a:solidFill>
              <a:effectLst/>
              <a:uFillTx/>
              <a:latin typeface="+mj-lt"/>
              <a:ea typeface="Helvetica Neue Medium"/>
              <a:cs typeface="Helvetica Neue Medium"/>
              <a:sym typeface="Helvetica Neue Medium"/>
            </a:endParaRPr>
          </a:p>
        </p:txBody>
      </p:sp>
      <p:pic>
        <p:nvPicPr>
          <p:cNvPr id="6" name="Picture 5" descr="A close up of a logo&#10;&#10;Description automatically generated">
            <a:extLst>
              <a:ext uri="{FF2B5EF4-FFF2-40B4-BE49-F238E27FC236}">
                <a16:creationId xmlns:a16="http://schemas.microsoft.com/office/drawing/2014/main" xmlns="" id="{2C341219-3AAA-4FE2-B783-F8F8CE16E2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31" y="209115"/>
            <a:ext cx="1440945" cy="1030723"/>
          </a:xfrm>
          <a:prstGeom prst="rect">
            <a:avLst/>
          </a:prstGeom>
        </p:spPr>
      </p:pic>
      <p:pic>
        <p:nvPicPr>
          <p:cNvPr id="8" name="Picture 7" descr="A close up of a sign&#10;&#10;Description automatically generated">
            <a:extLst>
              <a:ext uri="{FF2B5EF4-FFF2-40B4-BE49-F238E27FC236}">
                <a16:creationId xmlns:a16="http://schemas.microsoft.com/office/drawing/2014/main" xmlns="" id="{B172E136-1777-4277-BBC9-D2DB69FF2C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1176" y="0"/>
            <a:ext cx="1236492" cy="1236492"/>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3FFDA278-1A44-4956-B4AD-2DC019942195}"/>
              </a:ext>
            </a:extLst>
          </p:cNvPr>
          <p:cNvSpPr/>
          <p:nvPr/>
        </p:nvSpPr>
        <p:spPr>
          <a:xfrm>
            <a:off x="-2" y="743006"/>
            <a:ext cx="10097221" cy="6872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xmlns="" id="{859AC525-E5C3-4D79-9A1B-B5257E5A86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83830" y="303087"/>
            <a:ext cx="1411879" cy="1411879"/>
          </a:xfrm>
          <a:prstGeom prst="rect">
            <a:avLst/>
          </a:prstGeom>
        </p:spPr>
      </p:pic>
      <p:sp>
        <p:nvSpPr>
          <p:cNvPr id="7" name="Rectangle 6">
            <a:extLst>
              <a:ext uri="{FF2B5EF4-FFF2-40B4-BE49-F238E27FC236}">
                <a16:creationId xmlns:a16="http://schemas.microsoft.com/office/drawing/2014/main" xmlns="" id="{585103BC-E6BF-4462-99DE-2A542E79CD89}"/>
              </a:ext>
            </a:extLst>
          </p:cNvPr>
          <p:cNvSpPr/>
          <p:nvPr/>
        </p:nvSpPr>
        <p:spPr>
          <a:xfrm>
            <a:off x="598487" y="2107767"/>
            <a:ext cx="11960225" cy="6966010"/>
          </a:xfrm>
          <a:prstGeom prst="rect">
            <a:avLst/>
          </a:prstGeom>
        </p:spPr>
        <p:txBody>
          <a:bodyPr wrap="square">
            <a:spAutoFit/>
          </a:bodyPr>
          <a:lstStyle/>
          <a:p>
            <a:pPr algn="l">
              <a:spcBef>
                <a:spcPts val="400"/>
              </a:spcBef>
              <a:spcAft>
                <a:spcPts val="400"/>
              </a:spcAft>
              <a:buSzPct val="135000"/>
            </a:pPr>
            <a:r>
              <a:rPr lang="en-US" sz="2000" b="1" dirty="0">
                <a:latin typeface="+mn-lt"/>
              </a:rPr>
              <a:t>MYTHS &amp; MISCONCEPTIONS on COVID-19</a:t>
            </a:r>
          </a:p>
          <a:p>
            <a:pPr algn="l">
              <a:spcBef>
                <a:spcPts val="400"/>
              </a:spcBef>
              <a:spcAft>
                <a:spcPts val="400"/>
              </a:spcAft>
              <a:buSzPct val="135000"/>
            </a:pPr>
            <a:r>
              <a:rPr lang="en-US" sz="2000" dirty="0">
                <a:latin typeface="+mn-lt"/>
              </a:rPr>
              <a:t>Parents and caregivers need to be mindful about myths and rumors that are circulating. Make sure they themselves understand the harms of spreading fake information in their own adult circles and around children. </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a:p>
            <a:pPr algn="l">
              <a:spcBef>
                <a:spcPts val="400"/>
              </a:spcBef>
              <a:spcAft>
                <a:spcPts val="400"/>
              </a:spcAft>
              <a:buSzPct val="135000"/>
            </a:pPr>
            <a:r>
              <a:rPr lang="en-US" sz="2000" dirty="0">
                <a:latin typeface="+mn-lt"/>
              </a:rPr>
              <a:t>The following information is NOT TRUE:</a:t>
            </a:r>
          </a:p>
          <a:p>
            <a:pPr marL="457200" indent="-457200" algn="l">
              <a:spcBef>
                <a:spcPts val="400"/>
              </a:spcBef>
              <a:spcAft>
                <a:spcPts val="400"/>
              </a:spcAft>
              <a:buSzPct val="100000"/>
              <a:buFont typeface="+mj-lt"/>
              <a:buAutoNum type="arabicPeriod"/>
            </a:pPr>
            <a:r>
              <a:rPr lang="en-US" sz="2000" dirty="0">
                <a:latin typeface="+mn-lt"/>
              </a:rPr>
              <a:t>The virus attacks only old people and children and spares young people </a:t>
            </a:r>
          </a:p>
          <a:p>
            <a:pPr marL="457200" indent="-457200" algn="l">
              <a:spcBef>
                <a:spcPts val="400"/>
              </a:spcBef>
              <a:spcAft>
                <a:spcPts val="400"/>
              </a:spcAft>
              <a:buSzPct val="100000"/>
              <a:buFont typeface="+mj-lt"/>
              <a:buAutoNum type="arabicPeriod"/>
            </a:pPr>
            <a:r>
              <a:rPr lang="en-US" sz="2000" dirty="0">
                <a:latin typeface="+mn-lt"/>
              </a:rPr>
              <a:t>The virus is transmitted through pets and people should abandon their pets </a:t>
            </a:r>
          </a:p>
          <a:p>
            <a:pPr marL="457200" indent="-457200" algn="l">
              <a:spcBef>
                <a:spcPts val="400"/>
              </a:spcBef>
              <a:spcAft>
                <a:spcPts val="400"/>
              </a:spcAft>
              <a:buSzPct val="100000"/>
              <a:buFont typeface="+mj-lt"/>
              <a:buAutoNum type="arabicPeriod"/>
            </a:pPr>
            <a:r>
              <a:rPr lang="en-US" sz="2000" dirty="0">
                <a:latin typeface="+mn-lt"/>
              </a:rPr>
              <a:t>The use of mouthwash, antibiotics, cigarettes, and liquor with high alcohol can kill CVOID-19</a:t>
            </a:r>
          </a:p>
          <a:p>
            <a:pPr marL="457200" indent="-457200" algn="l">
              <a:spcBef>
                <a:spcPts val="400"/>
              </a:spcBef>
              <a:spcAft>
                <a:spcPts val="400"/>
              </a:spcAft>
              <a:buSzPct val="100000"/>
              <a:buFont typeface="+mj-lt"/>
              <a:buAutoNum type="arabicPeriod"/>
            </a:pPr>
            <a:r>
              <a:rPr lang="en-US" sz="2000" dirty="0">
                <a:latin typeface="+mn-lt"/>
              </a:rPr>
              <a:t>Going for a steam bath, outside in the sun, can prevent you from getting infected with corona virus</a:t>
            </a:r>
          </a:p>
          <a:p>
            <a:pPr marL="457200" indent="-457200" algn="l">
              <a:spcBef>
                <a:spcPts val="400"/>
              </a:spcBef>
              <a:spcAft>
                <a:spcPts val="400"/>
              </a:spcAft>
              <a:buSzPct val="100000"/>
              <a:buFont typeface="+mj-lt"/>
              <a:buAutoNum type="arabicPeriod"/>
            </a:pPr>
            <a:r>
              <a:rPr lang="en-US" sz="2000" dirty="0">
                <a:latin typeface="+mn-lt"/>
              </a:rPr>
              <a:t>All food items are contaminated and will spread the corona virus</a:t>
            </a:r>
          </a:p>
          <a:p>
            <a:pPr marL="457200" indent="-457200" algn="l">
              <a:spcBef>
                <a:spcPts val="400"/>
              </a:spcBef>
              <a:spcAft>
                <a:spcPts val="400"/>
              </a:spcAft>
              <a:buSzPct val="100000"/>
              <a:buFont typeface="+mj-lt"/>
              <a:buAutoNum type="arabicPeriod"/>
            </a:pPr>
            <a:r>
              <a:rPr lang="en-US" sz="2000" dirty="0">
                <a:latin typeface="+mn-lt"/>
              </a:rPr>
              <a:t>There is no need to worry as Indians have higher immunity and are exposed to many diseases than people in the wester countries</a:t>
            </a:r>
          </a:p>
          <a:p>
            <a:pPr marL="457200" indent="-457200" algn="l">
              <a:spcBef>
                <a:spcPts val="400"/>
              </a:spcBef>
              <a:spcAft>
                <a:spcPts val="400"/>
              </a:spcAft>
              <a:buSzPct val="100000"/>
              <a:buFont typeface="+mj-lt"/>
              <a:buAutoNum type="arabicPeriod"/>
            </a:pPr>
            <a:r>
              <a:rPr lang="en-US" sz="2000" dirty="0">
                <a:latin typeface="+mn-lt"/>
              </a:rPr>
              <a:t>Corona virus does not survive in warm/hot weather </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a:p>
            <a:pPr algn="l">
              <a:spcBef>
                <a:spcPts val="400"/>
              </a:spcBef>
              <a:spcAft>
                <a:spcPts val="400"/>
              </a:spcAft>
              <a:buSzPct val="135000"/>
            </a:pPr>
            <a:r>
              <a:rPr lang="en-US" sz="2000" b="1" dirty="0">
                <a:latin typeface="+mn-lt"/>
              </a:rPr>
              <a:t>Always use credible sources of  information verified by Ministry of Health and Family Welfare, Government of India</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p:txBody>
      </p:sp>
      <p:sp>
        <p:nvSpPr>
          <p:cNvPr id="8" name="Rectangle 7">
            <a:extLst>
              <a:ext uri="{FF2B5EF4-FFF2-40B4-BE49-F238E27FC236}">
                <a16:creationId xmlns:a16="http://schemas.microsoft.com/office/drawing/2014/main" xmlns="" id="{876D8413-FF02-4238-9228-7CCFC9923687}"/>
              </a:ext>
            </a:extLst>
          </p:cNvPr>
          <p:cNvSpPr/>
          <p:nvPr/>
        </p:nvSpPr>
        <p:spPr>
          <a:xfrm>
            <a:off x="-2" y="1448783"/>
            <a:ext cx="7148947" cy="5323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xmlns="" id="{7F33A773-9268-4942-B048-515D170E28B3}"/>
              </a:ext>
            </a:extLst>
          </p:cNvPr>
          <p:cNvSpPr/>
          <p:nvPr/>
        </p:nvSpPr>
        <p:spPr>
          <a:xfrm>
            <a:off x="598488" y="823469"/>
            <a:ext cx="10097221" cy="1077218"/>
          </a:xfrm>
          <a:prstGeom prst="rect">
            <a:avLst/>
          </a:prstGeom>
        </p:spPr>
        <p:txBody>
          <a:bodyPr wrap="square">
            <a:spAutoFit/>
          </a:bodyPr>
          <a:lstStyle/>
          <a:p>
            <a:pPr algn="l"/>
            <a:r>
              <a:rPr lang="en-US" sz="3200" b="1" dirty="0">
                <a:solidFill>
                  <a:schemeClr val="bg1"/>
                </a:solidFill>
                <a:latin typeface="+mj-lt"/>
              </a:rPr>
              <a:t>Talking to children about rumors related to </a:t>
            </a:r>
            <a:br>
              <a:rPr lang="en-US" sz="3200" b="1" dirty="0">
                <a:solidFill>
                  <a:schemeClr val="bg1"/>
                </a:solidFill>
                <a:latin typeface="+mj-lt"/>
              </a:rPr>
            </a:br>
            <a:r>
              <a:rPr lang="en-US" sz="3200" b="1" dirty="0">
                <a:solidFill>
                  <a:schemeClr val="bg1"/>
                </a:solidFill>
                <a:latin typeface="+mj-lt"/>
              </a:rPr>
              <a:t>Coronavirus disease (COVID-19)</a:t>
            </a:r>
          </a:p>
        </p:txBody>
      </p:sp>
    </p:spTree>
    <p:extLst>
      <p:ext uri="{BB962C8B-B14F-4D97-AF65-F5344CB8AC3E}">
        <p14:creationId xmlns:p14="http://schemas.microsoft.com/office/powerpoint/2010/main" val="22866752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AF09CC1-2059-4A34-A5BE-CBEA22A9341D}"/>
              </a:ext>
            </a:extLst>
          </p:cNvPr>
          <p:cNvSpPr/>
          <p:nvPr/>
        </p:nvSpPr>
        <p:spPr>
          <a:xfrm>
            <a:off x="-2" y="715297"/>
            <a:ext cx="12637904"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8" name="WhatsApp Image 2020-03-30 at 7.20.08 PM.jpeg" descr="WhatsApp Image 2020-03-30 at 7.20.08 PM.jpeg"/>
          <p:cNvPicPr>
            <a:picLocks noChangeAspect="1"/>
          </p:cNvPicPr>
          <p:nvPr/>
        </p:nvPicPr>
        <p:blipFill>
          <a:blip r:embed="rId2"/>
          <a:stretch>
            <a:fillRect/>
          </a:stretch>
        </p:blipFill>
        <p:spPr>
          <a:xfrm>
            <a:off x="366898" y="1794835"/>
            <a:ext cx="12271004" cy="7958765"/>
          </a:xfrm>
          <a:prstGeom prst="rect">
            <a:avLst/>
          </a:prstGeom>
          <a:ln w="12700">
            <a:miter lim="400000"/>
          </a:ln>
        </p:spPr>
      </p:pic>
      <p:sp>
        <p:nvSpPr>
          <p:cNvPr id="189" name="TextBox 1"/>
          <p:cNvSpPr txBox="1"/>
          <p:nvPr/>
        </p:nvSpPr>
        <p:spPr>
          <a:xfrm>
            <a:off x="598488" y="3142177"/>
            <a:ext cx="5220421" cy="841256"/>
          </a:xfrm>
          <a:prstGeom prst="rect">
            <a:avLst/>
          </a:prstGeom>
          <a:ln>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lang="en-US" sz="2400" b="1" dirty="0">
                <a:latin typeface="+mn-lt"/>
                <a:cs typeface="Calibri" panose="020F0502020204030204" pitchFamily="34" charset="0"/>
              </a:rPr>
              <a:t>Do you see any of these situations around you? </a:t>
            </a:r>
          </a:p>
        </p:txBody>
      </p:sp>
      <p:sp>
        <p:nvSpPr>
          <p:cNvPr id="7" name="Rectangle 6">
            <a:extLst>
              <a:ext uri="{FF2B5EF4-FFF2-40B4-BE49-F238E27FC236}">
                <a16:creationId xmlns:a16="http://schemas.microsoft.com/office/drawing/2014/main" xmlns="" id="{2958F8D0-4FEA-49F0-86E1-4F21E6EA0F71}"/>
              </a:ext>
            </a:extLst>
          </p:cNvPr>
          <p:cNvSpPr/>
          <p:nvPr/>
        </p:nvSpPr>
        <p:spPr>
          <a:xfrm>
            <a:off x="-1" y="1435108"/>
            <a:ext cx="4087092" cy="5044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xmlns="" id="{7792CEFF-2E13-4393-A7DD-AAE575AFC497}"/>
              </a:ext>
            </a:extLst>
          </p:cNvPr>
          <p:cNvSpPr/>
          <p:nvPr/>
        </p:nvSpPr>
        <p:spPr>
          <a:xfrm>
            <a:off x="598488" y="823469"/>
            <a:ext cx="12333826" cy="1077218"/>
          </a:xfrm>
          <a:prstGeom prst="rect">
            <a:avLst/>
          </a:prstGeom>
        </p:spPr>
        <p:txBody>
          <a:bodyPr wrap="none">
            <a:spAutoFit/>
          </a:bodyPr>
          <a:lstStyle/>
          <a:p>
            <a:pPr algn="l"/>
            <a:r>
              <a:rPr lang="en-US" sz="3200" b="1" dirty="0">
                <a:solidFill>
                  <a:schemeClr val="bg1"/>
                </a:solidFill>
                <a:latin typeface="+mj-lt"/>
              </a:rPr>
              <a:t>Handling heightened risks of violence, abuse and exploitation </a:t>
            </a:r>
            <a:br>
              <a:rPr lang="en-US" sz="3200" b="1" dirty="0">
                <a:solidFill>
                  <a:schemeClr val="bg1"/>
                </a:solidFill>
                <a:latin typeface="+mj-lt"/>
              </a:rPr>
            </a:br>
            <a:r>
              <a:rPr lang="en-US" sz="3200" b="1" dirty="0">
                <a:solidFill>
                  <a:schemeClr val="bg1"/>
                </a:solidFill>
                <a:latin typeface="+mj-lt"/>
              </a:rPr>
              <a:t>against children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WhatsApp Image 2020-04-02 at 9.19.17 PM.jpeg" descr="WhatsApp Image 2020-04-02 at 9.19.17 PM.jpeg"/>
          <p:cNvPicPr>
            <a:picLocks noChangeAspect="1"/>
          </p:cNvPicPr>
          <p:nvPr/>
        </p:nvPicPr>
        <p:blipFill>
          <a:blip r:embed="rId2"/>
          <a:srcRect l="3023" r="3023"/>
          <a:stretch>
            <a:fillRect/>
          </a:stretch>
        </p:blipFill>
        <p:spPr>
          <a:xfrm>
            <a:off x="2683964" y="1900687"/>
            <a:ext cx="10320836" cy="7758258"/>
          </a:xfrm>
          <a:prstGeom prst="rect">
            <a:avLst/>
          </a:prstGeom>
          <a:ln w="12700">
            <a:miter lim="400000"/>
          </a:ln>
        </p:spPr>
      </p:pic>
      <p:sp>
        <p:nvSpPr>
          <p:cNvPr id="194" name="TextBox 1"/>
          <p:cNvSpPr txBox="1"/>
          <p:nvPr/>
        </p:nvSpPr>
        <p:spPr>
          <a:xfrm>
            <a:off x="598487" y="7537147"/>
            <a:ext cx="5428240" cy="841256"/>
          </a:xfrm>
          <a:prstGeom prst="rect">
            <a:avLst/>
          </a:prstGeom>
          <a:ln>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sz="2400" b="1" dirty="0">
                <a:latin typeface="+mn-lt"/>
                <a:cs typeface="Calibri" panose="020F0502020204030204" pitchFamily="34" charset="0"/>
              </a:rPr>
              <a:t>Do you see any of these situations around you? </a:t>
            </a:r>
          </a:p>
        </p:txBody>
      </p:sp>
      <p:sp>
        <p:nvSpPr>
          <p:cNvPr id="6" name="Rectangle 5">
            <a:extLst>
              <a:ext uri="{FF2B5EF4-FFF2-40B4-BE49-F238E27FC236}">
                <a16:creationId xmlns:a16="http://schemas.microsoft.com/office/drawing/2014/main" xmlns="" id="{C526E710-F480-4722-8209-D268739B2929}"/>
              </a:ext>
            </a:extLst>
          </p:cNvPr>
          <p:cNvSpPr/>
          <p:nvPr/>
        </p:nvSpPr>
        <p:spPr>
          <a:xfrm>
            <a:off x="-2" y="715297"/>
            <a:ext cx="12637904"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66FB2999-E36B-4751-BE5C-C0309D6D02EC}"/>
              </a:ext>
            </a:extLst>
          </p:cNvPr>
          <p:cNvSpPr/>
          <p:nvPr/>
        </p:nvSpPr>
        <p:spPr>
          <a:xfrm>
            <a:off x="-1" y="1435108"/>
            <a:ext cx="4087092" cy="5044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xmlns="" id="{FE8B6810-6658-499D-8907-0CE1C4948752}"/>
              </a:ext>
            </a:extLst>
          </p:cNvPr>
          <p:cNvSpPr/>
          <p:nvPr/>
        </p:nvSpPr>
        <p:spPr>
          <a:xfrm>
            <a:off x="598488" y="823469"/>
            <a:ext cx="12333826" cy="1077218"/>
          </a:xfrm>
          <a:prstGeom prst="rect">
            <a:avLst/>
          </a:prstGeom>
        </p:spPr>
        <p:txBody>
          <a:bodyPr wrap="none">
            <a:spAutoFit/>
          </a:bodyPr>
          <a:lstStyle/>
          <a:p>
            <a:pPr algn="l"/>
            <a:r>
              <a:rPr lang="en-US" sz="3200" b="1" dirty="0">
                <a:solidFill>
                  <a:schemeClr val="bg1"/>
                </a:solidFill>
                <a:latin typeface="+mj-lt"/>
              </a:rPr>
              <a:t>Handling heightened risks of violence, abuse and exploitation </a:t>
            </a:r>
            <a:br>
              <a:rPr lang="en-US" sz="3200" b="1" dirty="0">
                <a:solidFill>
                  <a:schemeClr val="bg1"/>
                </a:solidFill>
                <a:latin typeface="+mj-lt"/>
              </a:rPr>
            </a:br>
            <a:r>
              <a:rPr lang="en-US" sz="3200" b="1" dirty="0">
                <a:solidFill>
                  <a:schemeClr val="bg1"/>
                </a:solidFill>
                <a:latin typeface="+mj-lt"/>
              </a:rPr>
              <a:t>against children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WhatsApp Image 2020-04-02 at 9.19.16 PM.jpeg" descr="WhatsApp Image 2020-04-02 at 9.19.16 PM.jpeg"/>
          <p:cNvPicPr>
            <a:picLocks noChangeAspect="1"/>
          </p:cNvPicPr>
          <p:nvPr/>
        </p:nvPicPr>
        <p:blipFill>
          <a:blip r:embed="rId2"/>
          <a:srcRect b="5288"/>
          <a:stretch>
            <a:fillRect/>
          </a:stretch>
        </p:blipFill>
        <p:spPr>
          <a:xfrm>
            <a:off x="-1" y="902877"/>
            <a:ext cx="13004801" cy="8698932"/>
          </a:xfrm>
          <a:prstGeom prst="rect">
            <a:avLst/>
          </a:prstGeom>
          <a:ln w="12700">
            <a:miter lim="400000"/>
          </a:ln>
        </p:spPr>
      </p:pic>
      <p:sp>
        <p:nvSpPr>
          <p:cNvPr id="198" name="TextBox 1"/>
          <p:cNvSpPr txBox="1"/>
          <p:nvPr/>
        </p:nvSpPr>
        <p:spPr>
          <a:xfrm>
            <a:off x="598488" y="2463305"/>
            <a:ext cx="5137294" cy="841256"/>
          </a:xfrm>
          <a:prstGeom prst="rect">
            <a:avLst/>
          </a:prstGeom>
          <a:ln>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sz="2400" b="1" dirty="0">
                <a:latin typeface="+mn-lt"/>
                <a:cs typeface="Calibri" panose="020F0502020204030204" pitchFamily="34" charset="0"/>
              </a:rPr>
              <a:t>Do you see any of these situations around you? </a:t>
            </a:r>
          </a:p>
        </p:txBody>
      </p:sp>
      <p:sp>
        <p:nvSpPr>
          <p:cNvPr id="6" name="Rectangle 5">
            <a:extLst>
              <a:ext uri="{FF2B5EF4-FFF2-40B4-BE49-F238E27FC236}">
                <a16:creationId xmlns:a16="http://schemas.microsoft.com/office/drawing/2014/main" xmlns="" id="{36B7FED9-7580-40CF-B28D-20A9A0B6884C}"/>
              </a:ext>
            </a:extLst>
          </p:cNvPr>
          <p:cNvSpPr/>
          <p:nvPr/>
        </p:nvSpPr>
        <p:spPr>
          <a:xfrm>
            <a:off x="-2" y="715297"/>
            <a:ext cx="12637904"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128461A6-9C9D-48B8-A277-7777D9AD7CC4}"/>
              </a:ext>
            </a:extLst>
          </p:cNvPr>
          <p:cNvSpPr/>
          <p:nvPr/>
        </p:nvSpPr>
        <p:spPr>
          <a:xfrm>
            <a:off x="-1" y="1435108"/>
            <a:ext cx="4087092" cy="5044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xmlns="" id="{C677F183-982C-4392-A684-5DDDBD510845}"/>
              </a:ext>
            </a:extLst>
          </p:cNvPr>
          <p:cNvSpPr/>
          <p:nvPr/>
        </p:nvSpPr>
        <p:spPr>
          <a:xfrm>
            <a:off x="598488" y="823469"/>
            <a:ext cx="12333826" cy="1077218"/>
          </a:xfrm>
          <a:prstGeom prst="rect">
            <a:avLst/>
          </a:prstGeom>
        </p:spPr>
        <p:txBody>
          <a:bodyPr wrap="none">
            <a:spAutoFit/>
          </a:bodyPr>
          <a:lstStyle/>
          <a:p>
            <a:pPr algn="l"/>
            <a:r>
              <a:rPr lang="en-US" sz="3200" b="1" dirty="0">
                <a:solidFill>
                  <a:schemeClr val="bg1"/>
                </a:solidFill>
                <a:latin typeface="+mj-lt"/>
              </a:rPr>
              <a:t>Handling heightened risks of violence, abuse and exploitation </a:t>
            </a:r>
            <a:br>
              <a:rPr lang="en-US" sz="3200" b="1" dirty="0">
                <a:solidFill>
                  <a:schemeClr val="bg1"/>
                </a:solidFill>
                <a:latin typeface="+mj-lt"/>
              </a:rPr>
            </a:br>
            <a:r>
              <a:rPr lang="en-US" sz="3200" b="1" dirty="0">
                <a:solidFill>
                  <a:schemeClr val="bg1"/>
                </a:solidFill>
                <a:latin typeface="+mj-lt"/>
              </a:rPr>
              <a:t>against children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B24D190-7A01-4BD3-AD64-2BB823A1DE55}"/>
              </a:ext>
            </a:extLst>
          </p:cNvPr>
          <p:cNvSpPr/>
          <p:nvPr/>
        </p:nvSpPr>
        <p:spPr>
          <a:xfrm>
            <a:off x="-2" y="756862"/>
            <a:ext cx="10454073"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xmlns="" id="{0CE0D210-83B3-4390-9C5C-A3A73E8A95B7}"/>
              </a:ext>
            </a:extLst>
          </p:cNvPr>
          <p:cNvSpPr/>
          <p:nvPr/>
        </p:nvSpPr>
        <p:spPr>
          <a:xfrm>
            <a:off x="598488" y="823469"/>
            <a:ext cx="9855583" cy="584775"/>
          </a:xfrm>
          <a:prstGeom prst="rect">
            <a:avLst/>
          </a:prstGeom>
        </p:spPr>
        <p:txBody>
          <a:bodyPr wrap="none">
            <a:spAutoFit/>
          </a:bodyPr>
          <a:lstStyle/>
          <a:p>
            <a:pPr algn="l"/>
            <a:r>
              <a:rPr lang="en-US" sz="3200" b="1" dirty="0">
                <a:solidFill>
                  <a:schemeClr val="bg1"/>
                </a:solidFill>
                <a:latin typeface="+mj-lt"/>
              </a:rPr>
              <a:t>Increased risk of violence, abuse and exploitation</a:t>
            </a:r>
          </a:p>
        </p:txBody>
      </p:sp>
      <p:sp>
        <p:nvSpPr>
          <p:cNvPr id="5" name="TextBox 4">
            <a:extLst>
              <a:ext uri="{FF2B5EF4-FFF2-40B4-BE49-F238E27FC236}">
                <a16:creationId xmlns:a16="http://schemas.microsoft.com/office/drawing/2014/main" xmlns="" id="{18920EA8-0D37-46CB-8F3C-EA04E60DFE17}"/>
              </a:ext>
            </a:extLst>
          </p:cNvPr>
          <p:cNvSpPr txBox="1"/>
          <p:nvPr/>
        </p:nvSpPr>
        <p:spPr>
          <a:xfrm>
            <a:off x="598488" y="1661415"/>
            <a:ext cx="11635076" cy="3888244"/>
          </a:xfrm>
          <a:prstGeom prst="rect">
            <a:avLst/>
          </a:prstGeom>
          <a:noFill/>
        </p:spPr>
        <p:txBody>
          <a:bodyPr wrap="square" rtlCol="0">
            <a:spAutoFit/>
          </a:bodyPr>
          <a:lstStyle/>
          <a:p>
            <a:pPr marL="720725" indent="-541338" algn="l">
              <a:spcBef>
                <a:spcPts val="400"/>
              </a:spcBef>
              <a:spcAft>
                <a:spcPts val="400"/>
              </a:spcAft>
              <a:buSzPct val="135000"/>
              <a:buFont typeface="Arial" panose="020B0604020202020204" pitchFamily="34" charset="0"/>
              <a:buChar char="•"/>
            </a:pPr>
            <a:r>
              <a:rPr lang="en-US" sz="2000" dirty="0">
                <a:latin typeface="+mn-lt"/>
              </a:rPr>
              <a:t>High stress in family due to social isolation, economic hardship and loss of livelihood increase risks of domestic violence and child abuse, including spanking or beating children, or using harsh language</a:t>
            </a:r>
          </a:p>
          <a:p>
            <a:pPr marL="720725" indent="-541338" algn="l">
              <a:spcBef>
                <a:spcPts val="400"/>
              </a:spcBef>
              <a:spcAft>
                <a:spcPts val="400"/>
              </a:spcAft>
              <a:buSzPct val="135000"/>
              <a:buFont typeface="Arial" panose="020B0604020202020204" pitchFamily="34" charset="0"/>
              <a:buChar char="•"/>
            </a:pPr>
            <a:r>
              <a:rPr lang="en-US" sz="2000" dirty="0">
                <a:latin typeface="+mn-lt"/>
              </a:rPr>
              <a:t>School closures and movement restrictions means children are forced to spend much more time at home with adults and caregivers who are already stressed and worried</a:t>
            </a:r>
          </a:p>
          <a:p>
            <a:pPr marL="720725" indent="-541338" algn="l">
              <a:spcBef>
                <a:spcPts val="400"/>
              </a:spcBef>
              <a:spcAft>
                <a:spcPts val="400"/>
              </a:spcAft>
              <a:buSzPct val="135000"/>
              <a:buFont typeface="Arial" panose="020B0604020202020204" pitchFamily="34" charset="0"/>
              <a:buChar char="•"/>
            </a:pPr>
            <a:r>
              <a:rPr lang="en-US" sz="2000" dirty="0">
                <a:latin typeface="+mn-lt"/>
              </a:rPr>
              <a:t>Sexual abuse can happen to any child or adolescent at any time or place. Be vigilant and aware. </a:t>
            </a:r>
          </a:p>
          <a:p>
            <a:pPr marL="720725" indent="-541338" algn="l">
              <a:spcBef>
                <a:spcPts val="400"/>
              </a:spcBef>
              <a:spcAft>
                <a:spcPts val="400"/>
              </a:spcAft>
              <a:buSzPct val="135000"/>
              <a:buFont typeface="Arial" panose="020B0604020202020204" pitchFamily="34" charset="0"/>
              <a:buChar char="•"/>
            </a:pPr>
            <a:r>
              <a:rPr lang="en-US" sz="2000" dirty="0">
                <a:latin typeface="+mn-lt"/>
              </a:rPr>
              <a:t>Children spend more of their time online – and face the risk of exposure to online sexual abuse and grooming for sexual exploitation, cyberbullying and other online threats</a:t>
            </a:r>
          </a:p>
          <a:p>
            <a:pPr marL="720725" indent="-541338" algn="l">
              <a:spcBef>
                <a:spcPts val="400"/>
              </a:spcBef>
              <a:spcAft>
                <a:spcPts val="400"/>
              </a:spcAft>
              <a:buSzPct val="135000"/>
              <a:buFont typeface="Arial" panose="020B0604020202020204" pitchFamily="34" charset="0"/>
              <a:buChar char="•"/>
            </a:pPr>
            <a:r>
              <a:rPr lang="en-US" sz="2000" dirty="0">
                <a:latin typeface="+mn-lt"/>
              </a:rPr>
              <a:t>Children in quarantine or isolation may be away from adult supervision, which may also increase protection risks. </a:t>
            </a:r>
          </a:p>
        </p:txBody>
      </p:sp>
      <p:sp>
        <p:nvSpPr>
          <p:cNvPr id="7" name="Rectangle 6">
            <a:extLst>
              <a:ext uri="{FF2B5EF4-FFF2-40B4-BE49-F238E27FC236}">
                <a16:creationId xmlns:a16="http://schemas.microsoft.com/office/drawing/2014/main" xmlns="" id="{E6CE1F78-813E-422D-9CE2-195745F7A9C3}"/>
              </a:ext>
            </a:extLst>
          </p:cNvPr>
          <p:cNvSpPr/>
          <p:nvPr/>
        </p:nvSpPr>
        <p:spPr>
          <a:xfrm>
            <a:off x="548796" y="5801008"/>
            <a:ext cx="4416594" cy="523220"/>
          </a:xfrm>
          <a:prstGeom prst="rect">
            <a:avLst/>
          </a:prstGeom>
        </p:spPr>
        <p:txBody>
          <a:bodyPr wrap="none">
            <a:spAutoFit/>
          </a:bodyPr>
          <a:lstStyle/>
          <a:p>
            <a:r>
              <a:rPr lang="en-IN" sz="2800" b="1" dirty="0">
                <a:solidFill>
                  <a:srgbClr val="00B0F0"/>
                </a:solidFill>
                <a:latin typeface="+mn-lt"/>
              </a:rPr>
              <a:t>Children with disabilities</a:t>
            </a:r>
          </a:p>
        </p:txBody>
      </p:sp>
      <p:sp>
        <p:nvSpPr>
          <p:cNvPr id="8" name="TextBox 7">
            <a:extLst>
              <a:ext uri="{FF2B5EF4-FFF2-40B4-BE49-F238E27FC236}">
                <a16:creationId xmlns:a16="http://schemas.microsoft.com/office/drawing/2014/main" xmlns="" id="{D275DF82-1C60-4B0A-B6B6-D156DA521420}"/>
              </a:ext>
            </a:extLst>
          </p:cNvPr>
          <p:cNvSpPr txBox="1"/>
          <p:nvPr/>
        </p:nvSpPr>
        <p:spPr>
          <a:xfrm>
            <a:off x="598488" y="6351938"/>
            <a:ext cx="11496530" cy="2349361"/>
          </a:xfrm>
          <a:prstGeom prst="rect">
            <a:avLst/>
          </a:prstGeom>
          <a:noFill/>
        </p:spPr>
        <p:txBody>
          <a:bodyPr wrap="square" rtlCol="0">
            <a:spAutoFit/>
          </a:bodyPr>
          <a:lstStyle/>
          <a:p>
            <a:pPr algn="l">
              <a:spcBef>
                <a:spcPts val="400"/>
              </a:spcBef>
              <a:spcAft>
                <a:spcPts val="400"/>
              </a:spcAft>
            </a:pPr>
            <a:r>
              <a:rPr lang="en-US" sz="2000" dirty="0">
                <a:latin typeface="+mn-lt"/>
                <a:ea typeface="Calibri"/>
                <a:cs typeface="Calibri"/>
              </a:rPr>
              <a:t>Children with disabilities may have stronger reactions to ongoing pandemic. They might have more intense distress, worry or anger because they have less control over day-to-day well-being than other people. The same is true for children with other physical, emotional, or intellectual limitations. They may need extra words of reassurance, more explanations about the event, and more comfort and other positive reinforcements of messages. Talk to them, ensure their needs are taken care of and they are able to participate in all activities. </a:t>
            </a:r>
          </a:p>
          <a:p>
            <a:pPr algn="l">
              <a:spcBef>
                <a:spcPts val="400"/>
              </a:spcBef>
              <a:spcAft>
                <a:spcPts val="400"/>
              </a:spcAft>
            </a:pPr>
            <a:endParaRPr lang="en-IN" sz="2000" dirty="0">
              <a:latin typeface="+mn-lt"/>
            </a:endParaRPr>
          </a:p>
        </p:txBody>
      </p:sp>
    </p:spTree>
    <p:extLst>
      <p:ext uri="{BB962C8B-B14F-4D97-AF65-F5344CB8AC3E}">
        <p14:creationId xmlns:p14="http://schemas.microsoft.com/office/powerpoint/2010/main" val="25906532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In a matter of months, COVID-19 has upended the lives of children and families across the globe. Quarantine efforts such as school closures and movement restrictions, while considered necessary, are disrupting children's routines and support systems. The"/>
          <p:cNvSpPr txBox="1">
            <a:spLocks noGrp="1"/>
          </p:cNvSpPr>
          <p:nvPr>
            <p:ph type="body" idx="4294967295"/>
          </p:nvPr>
        </p:nvSpPr>
        <p:spPr>
          <a:xfrm>
            <a:off x="598488" y="1699297"/>
            <a:ext cx="11818799" cy="9279519"/>
          </a:xfrm>
          <a:prstGeom prst="rect">
            <a:avLst/>
          </a:prstGeom>
        </p:spPr>
        <p:txBody>
          <a:bodyPr anchor="t">
            <a:normAutofit/>
          </a:bodyPr>
          <a:lstStyle/>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rPr>
              <a:t>Speak calmly and firmly to your child if she/he misbehaves, or undertakes any risky behavior</a:t>
            </a:r>
            <a:r>
              <a:rPr lang="en-US" sz="2000" dirty="0">
                <a:latin typeface="+mj-lt"/>
              </a:rPr>
              <a:t>.</a:t>
            </a: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lang="en-US" sz="2000" dirty="0">
                <a:latin typeface="+mj-lt"/>
                <a:ea typeface="Calibri"/>
                <a:cs typeface="Calibri"/>
              </a:rPr>
              <a:t>Younger children who are throwing a tantrum more than usual, being defiant or acting out may actually be feeling anxious. Pick a calm, undistracted time and gently ask how they’re feeling and make sure to respond to outbursts in a calm, consistent, and comforting way.</a:t>
            </a: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Try to understand the situation and the reason behind a certain negative behavior</a:t>
            </a:r>
            <a:r>
              <a:rPr lang="en-US" sz="2000" dirty="0">
                <a:latin typeface="+mj-lt"/>
                <a:ea typeface="Calibri"/>
                <a:cs typeface="Calibri"/>
              </a:rPr>
              <a:t>.</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Maintain a regular routine and give children specific responsibilities</a:t>
            </a:r>
            <a:r>
              <a:rPr lang="en-US" sz="2000" dirty="0">
                <a:latin typeface="+mj-lt"/>
                <a:ea typeface="Calibri"/>
                <a:cs typeface="Calibri"/>
              </a:rPr>
              <a:t>.</a:t>
            </a:r>
            <a:r>
              <a:rPr sz="2000" dirty="0">
                <a:latin typeface="+mj-lt"/>
                <a:ea typeface="Calibri"/>
                <a:cs typeface="Calibri"/>
              </a:rPr>
              <a:t> </a:t>
            </a:r>
            <a:endParaRPr lang="en-US"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Build your relationship with them on mutual trust and respect. If you are concerned that your child may be at serious risk, talk to her/him about the possibility of asking for external support. Call CHILDLINE 1098.</a:t>
            </a:r>
            <a:endParaRPr lang="en-US"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lang="en-US" sz="2000" dirty="0">
                <a:latin typeface="+mj-lt"/>
                <a:ea typeface="Calibri"/>
                <a:cs typeface="Calibri"/>
              </a:rPr>
              <a:t>Teach children about personal safety rules – their body belongs to them and any uncomfortable touch or gesture made by anyone which makes them feel unsafe is not acceptable. </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Always trust/believe children if they report sexual abuse to you</a:t>
            </a:r>
            <a:r>
              <a:rPr lang="en-US" sz="2000" dirty="0">
                <a:latin typeface="+mj-lt"/>
                <a:ea typeface="Calibri"/>
                <a:cs typeface="Calibri"/>
              </a:rPr>
              <a:t>.</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In case of sexual abuse of children always report and seek help. Call CHILDLINE 1098 or police helpline or Child Welfare Committee</a:t>
            </a:r>
            <a:r>
              <a:rPr lang="en-US" sz="2000" dirty="0">
                <a:latin typeface="+mj-lt"/>
                <a:ea typeface="Calibri"/>
                <a:cs typeface="Calibri"/>
              </a:rPr>
              <a:t>.</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If you are facing domestic violence, seek help. Call women’s helpline 1091 or police 100</a:t>
            </a:r>
            <a:r>
              <a:rPr lang="en-US" sz="2000" dirty="0">
                <a:latin typeface="+mj-lt"/>
                <a:ea typeface="Calibri"/>
                <a:cs typeface="Calibri"/>
              </a:rPr>
              <a:t>. </a:t>
            </a: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lang="en-US" sz="2000" dirty="0">
                <a:latin typeface="+mj-lt"/>
                <a:ea typeface="Calibri"/>
                <a:cs typeface="Calibri"/>
              </a:rPr>
              <a:t>Also refer to helpline numbers provided in Annexure 1 for domestic violence. </a:t>
            </a:r>
            <a:endParaRPr sz="2000" dirty="0">
              <a:latin typeface="+mj-lt"/>
              <a:ea typeface="Calibri"/>
              <a:cs typeface="Calibri"/>
            </a:endParaRPr>
          </a:p>
        </p:txBody>
      </p:sp>
      <p:sp>
        <p:nvSpPr>
          <p:cNvPr id="4" name="Rectangle 3">
            <a:extLst>
              <a:ext uri="{FF2B5EF4-FFF2-40B4-BE49-F238E27FC236}">
                <a16:creationId xmlns:a16="http://schemas.microsoft.com/office/drawing/2014/main" xmlns="" id="{9D1AFCAA-77FD-407B-BAD0-7421377348F8}"/>
              </a:ext>
            </a:extLst>
          </p:cNvPr>
          <p:cNvSpPr/>
          <p:nvPr/>
        </p:nvSpPr>
        <p:spPr>
          <a:xfrm>
            <a:off x="-2" y="756862"/>
            <a:ext cx="4987637"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xmlns="" id="{BBE9D18F-48BF-44D7-BFE7-3D1472F4E8C1}"/>
              </a:ext>
            </a:extLst>
          </p:cNvPr>
          <p:cNvSpPr/>
          <p:nvPr/>
        </p:nvSpPr>
        <p:spPr>
          <a:xfrm>
            <a:off x="598488" y="823469"/>
            <a:ext cx="3826689" cy="584775"/>
          </a:xfrm>
          <a:prstGeom prst="rect">
            <a:avLst/>
          </a:prstGeom>
        </p:spPr>
        <p:txBody>
          <a:bodyPr wrap="none">
            <a:spAutoFit/>
          </a:bodyPr>
          <a:lstStyle/>
          <a:p>
            <a:pPr algn="l"/>
            <a:r>
              <a:rPr lang="en-US" sz="3200" b="1" dirty="0">
                <a:solidFill>
                  <a:schemeClr val="bg1"/>
                </a:solidFill>
                <a:latin typeface="+mj-lt"/>
              </a:rPr>
              <a:t>Keep children safe</a:t>
            </a:r>
          </a:p>
        </p:txBody>
      </p:sp>
      <p:pic>
        <p:nvPicPr>
          <p:cNvPr id="3" name="Picture 2" descr="A close up of a logo&#10;&#10;Description automatically generated">
            <a:extLst>
              <a:ext uri="{FF2B5EF4-FFF2-40B4-BE49-F238E27FC236}">
                <a16:creationId xmlns:a16="http://schemas.microsoft.com/office/drawing/2014/main" xmlns="" id="{514B1D7F-92F2-4D4F-8136-C1391E5EB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99" y="530162"/>
            <a:ext cx="942435" cy="942435"/>
          </a:xfrm>
          <a:prstGeom prst="rect">
            <a:avLst/>
          </a:prstGeom>
        </p:spPr>
      </p:pic>
    </p:spTree>
    <p:extLst>
      <p:ext uri="{BB962C8B-B14F-4D97-AF65-F5344CB8AC3E}">
        <p14:creationId xmlns:p14="http://schemas.microsoft.com/office/powerpoint/2010/main" val="287511792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3" descr="Picture 3"/>
          <p:cNvPicPr>
            <a:picLocks noChangeAspect="1"/>
          </p:cNvPicPr>
          <p:nvPr/>
        </p:nvPicPr>
        <p:blipFill>
          <a:blip r:embed="rId2"/>
          <a:stretch>
            <a:fillRect/>
          </a:stretch>
        </p:blipFill>
        <p:spPr>
          <a:xfrm>
            <a:off x="598488" y="1636714"/>
            <a:ext cx="5210491" cy="7392458"/>
          </a:xfrm>
          <a:prstGeom prst="rect">
            <a:avLst/>
          </a:prstGeom>
          <a:ln w="12700">
            <a:miter lim="400000"/>
          </a:ln>
        </p:spPr>
      </p:pic>
      <p:pic>
        <p:nvPicPr>
          <p:cNvPr id="205" name="WhatsApp Image 2020-04-02 at 9.19.16 PM.jpeg" descr="WhatsApp Image 2020-04-02 at 9.19.16 PM.jpeg"/>
          <p:cNvPicPr>
            <a:picLocks noChangeAspect="1"/>
          </p:cNvPicPr>
          <p:nvPr/>
        </p:nvPicPr>
        <p:blipFill>
          <a:blip r:embed="rId3"/>
          <a:srcRect l="36293" r="17350" b="48773"/>
          <a:stretch>
            <a:fillRect/>
          </a:stretch>
        </p:blipFill>
        <p:spPr>
          <a:xfrm>
            <a:off x="6377713" y="3128841"/>
            <a:ext cx="6028599" cy="4704980"/>
          </a:xfrm>
          <a:prstGeom prst="rect">
            <a:avLst/>
          </a:prstGeom>
          <a:ln w="12700">
            <a:miter lim="400000"/>
          </a:ln>
        </p:spPr>
      </p:pic>
      <p:sp>
        <p:nvSpPr>
          <p:cNvPr id="3" name="TextBox 2"/>
          <p:cNvSpPr txBox="1"/>
          <p:nvPr/>
        </p:nvSpPr>
        <p:spPr>
          <a:xfrm>
            <a:off x="6502400" y="2598522"/>
            <a:ext cx="521049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j-lt"/>
                <a:ea typeface="Helvetica Neue Medium"/>
                <a:cs typeface="Helvetica Neue Medium"/>
                <a:sym typeface="Helvetica Neue Medium"/>
              </a:rPr>
              <a:t>Teach children these 5 golden rules to keep safe</a:t>
            </a:r>
            <a:r>
              <a:rPr kumimoji="0" lang="en-US" sz="2000" b="1" i="0" u="none" strike="noStrike" cap="none" spc="0" normalizeH="0" dirty="0">
                <a:ln>
                  <a:noFill/>
                </a:ln>
                <a:solidFill>
                  <a:srgbClr val="000000"/>
                </a:solidFill>
                <a:effectLst/>
                <a:uFillTx/>
                <a:latin typeface="+mj-lt"/>
                <a:ea typeface="Helvetica Neue Medium"/>
                <a:cs typeface="Helvetica Neue Medium"/>
                <a:sym typeface="Helvetica Neue Medium"/>
              </a:rPr>
              <a:t> online. </a:t>
            </a:r>
            <a:endParaRPr kumimoji="0" lang="en-US" sz="2000" b="1" i="0" u="none" strike="noStrike" cap="none" spc="0" normalizeH="0" baseline="0" dirty="0">
              <a:ln>
                <a:noFill/>
              </a:ln>
              <a:solidFill>
                <a:srgbClr val="000000"/>
              </a:solidFill>
              <a:effectLst/>
              <a:uFillTx/>
              <a:latin typeface="+mj-lt"/>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xmlns="" id="{F338F507-A555-440A-A56B-2CDD03EEB93D}"/>
              </a:ext>
            </a:extLst>
          </p:cNvPr>
          <p:cNvSpPr/>
          <p:nvPr/>
        </p:nvSpPr>
        <p:spPr>
          <a:xfrm>
            <a:off x="-2" y="756862"/>
            <a:ext cx="9919857"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3A9BFA06-89EE-4302-89FB-7F15E5B7D149}"/>
              </a:ext>
            </a:extLst>
          </p:cNvPr>
          <p:cNvSpPr/>
          <p:nvPr/>
        </p:nvSpPr>
        <p:spPr>
          <a:xfrm>
            <a:off x="598488" y="823469"/>
            <a:ext cx="8762335" cy="584775"/>
          </a:xfrm>
          <a:prstGeom prst="rect">
            <a:avLst/>
          </a:prstGeom>
        </p:spPr>
        <p:txBody>
          <a:bodyPr wrap="none">
            <a:spAutoFit/>
          </a:bodyPr>
          <a:lstStyle/>
          <a:p>
            <a:pPr algn="l"/>
            <a:r>
              <a:rPr lang="en-US" sz="3200" b="1" dirty="0">
                <a:solidFill>
                  <a:schemeClr val="bg1"/>
                </a:solidFill>
                <a:latin typeface="+mj-lt"/>
              </a:rPr>
              <a:t>Let children be online, connect with friends!</a:t>
            </a:r>
          </a:p>
        </p:txBody>
      </p:sp>
      <p:pic>
        <p:nvPicPr>
          <p:cNvPr id="8" name="Picture 7">
            <a:extLst>
              <a:ext uri="{FF2B5EF4-FFF2-40B4-BE49-F238E27FC236}">
                <a16:creationId xmlns:a16="http://schemas.microsoft.com/office/drawing/2014/main" xmlns="" id="{15E6B27F-1191-44B7-84FC-96878A5CE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18387" y="612246"/>
            <a:ext cx="942435" cy="942435"/>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srcRect r="33842"/>
          <a:stretch>
            <a:fillRect/>
          </a:stretch>
        </p:blipFill>
        <p:spPr>
          <a:xfrm>
            <a:off x="9435151" y="5376347"/>
            <a:ext cx="3164955" cy="4378960"/>
          </a:xfrm>
          <a:prstGeom prst="rect">
            <a:avLst/>
          </a:prstGeom>
          <a:ln w="12700">
            <a:miter lim="400000"/>
          </a:ln>
        </p:spPr>
      </p:pic>
      <p:pic>
        <p:nvPicPr>
          <p:cNvPr id="209" name="Image" descr="Image"/>
          <p:cNvPicPr>
            <a:picLocks noChangeAspect="1"/>
          </p:cNvPicPr>
          <p:nvPr/>
        </p:nvPicPr>
        <p:blipFill>
          <a:blip r:embed="rId2"/>
          <a:stretch>
            <a:fillRect/>
          </a:stretch>
        </p:blipFill>
        <p:spPr>
          <a:xfrm>
            <a:off x="4741188" y="5376426"/>
            <a:ext cx="4783995" cy="4378960"/>
          </a:xfrm>
          <a:prstGeom prst="rect">
            <a:avLst/>
          </a:prstGeom>
          <a:ln w="12700">
            <a:miter lim="400000"/>
          </a:ln>
        </p:spPr>
      </p:pic>
      <p:sp>
        <p:nvSpPr>
          <p:cNvPr id="210" name="For Age Group 12-18 years"/>
          <p:cNvSpPr txBox="1"/>
          <p:nvPr/>
        </p:nvSpPr>
        <p:spPr>
          <a:xfrm>
            <a:off x="-3660" y="4492626"/>
            <a:ext cx="13012119" cy="768349"/>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defTabSz="403097">
              <a:spcBef>
                <a:spcPts val="2800"/>
              </a:spcBef>
              <a:defRPr sz="4100">
                <a:latin typeface="Calibri"/>
                <a:ea typeface="Calibri"/>
                <a:cs typeface="Calibri"/>
                <a:sym typeface="Calibri"/>
              </a:defRPr>
            </a:lvl1pPr>
          </a:lstStyle>
          <a:p>
            <a:r>
              <a:rPr sz="3600" b="1" dirty="0">
                <a:latin typeface="+mj-lt"/>
              </a:rPr>
              <a:t>Toolkit For Age Group 6-1</a:t>
            </a:r>
            <a:r>
              <a:rPr lang="en-US" sz="3600" b="1" dirty="0">
                <a:latin typeface="+mj-lt"/>
              </a:rPr>
              <a:t>0</a:t>
            </a:r>
            <a:r>
              <a:rPr sz="3600" b="1" dirty="0">
                <a:latin typeface="+mj-lt"/>
              </a:rPr>
              <a:t> years</a:t>
            </a:r>
          </a:p>
        </p:txBody>
      </p:sp>
      <p:pic>
        <p:nvPicPr>
          <p:cNvPr id="211" name="Image" descr="Image"/>
          <p:cNvPicPr>
            <a:picLocks noChangeAspect="1"/>
          </p:cNvPicPr>
          <p:nvPr/>
        </p:nvPicPr>
        <p:blipFill>
          <a:blip r:embed="rId2"/>
          <a:stretch>
            <a:fillRect/>
          </a:stretch>
        </p:blipFill>
        <p:spPr>
          <a:xfrm>
            <a:off x="183328" y="5376426"/>
            <a:ext cx="4783996" cy="4378960"/>
          </a:xfrm>
          <a:prstGeom prst="rect">
            <a:avLst/>
          </a:prstGeom>
          <a:ln w="12700">
            <a:miter lim="400000"/>
          </a:ln>
        </p:spPr>
      </p:pic>
      <p:pic>
        <p:nvPicPr>
          <p:cNvPr id="212" name="Image" descr="Image"/>
          <p:cNvPicPr>
            <a:picLocks noChangeAspect="1"/>
          </p:cNvPicPr>
          <p:nvPr/>
        </p:nvPicPr>
        <p:blipFill>
          <a:blip r:embed="rId2"/>
          <a:stretch>
            <a:fillRect/>
          </a:stretch>
        </p:blipFill>
        <p:spPr>
          <a:xfrm>
            <a:off x="4656475" y="59365"/>
            <a:ext cx="4783995" cy="4378961"/>
          </a:xfrm>
          <a:prstGeom prst="rect">
            <a:avLst/>
          </a:prstGeom>
          <a:ln w="12700">
            <a:miter lim="400000"/>
          </a:ln>
        </p:spPr>
      </p:pic>
      <p:pic>
        <p:nvPicPr>
          <p:cNvPr id="213" name="Image" descr="Image"/>
          <p:cNvPicPr>
            <a:picLocks noChangeAspect="1"/>
          </p:cNvPicPr>
          <p:nvPr/>
        </p:nvPicPr>
        <p:blipFill>
          <a:blip r:embed="rId2"/>
          <a:stretch>
            <a:fillRect/>
          </a:stretch>
        </p:blipFill>
        <p:spPr>
          <a:xfrm>
            <a:off x="98616" y="59365"/>
            <a:ext cx="4783995" cy="4378961"/>
          </a:xfrm>
          <a:prstGeom prst="rect">
            <a:avLst/>
          </a:prstGeom>
          <a:ln w="12700">
            <a:miter lim="400000"/>
          </a:ln>
        </p:spPr>
      </p:pic>
      <p:pic>
        <p:nvPicPr>
          <p:cNvPr id="214" name="Image" descr="Image"/>
          <p:cNvPicPr>
            <a:picLocks noChangeAspect="1"/>
          </p:cNvPicPr>
          <p:nvPr/>
        </p:nvPicPr>
        <p:blipFill>
          <a:blip r:embed="rId2"/>
          <a:srcRect r="33842"/>
          <a:stretch>
            <a:fillRect/>
          </a:stretch>
        </p:blipFill>
        <p:spPr>
          <a:xfrm>
            <a:off x="9289949" y="59286"/>
            <a:ext cx="3164954" cy="437896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his document provides the following plethora of resources to help calm the mind of the child and help calm the stress by engaging in something that is solution oriented, future focussed, and seems creative and fun to engage in. The following creative ac"/>
          <p:cNvSpPr txBox="1"/>
          <p:nvPr/>
        </p:nvSpPr>
        <p:spPr>
          <a:xfrm>
            <a:off x="598488" y="2080056"/>
            <a:ext cx="11898312" cy="6620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lnSpc>
                <a:spcPct val="120000"/>
              </a:lnSpc>
              <a:spcBef>
                <a:spcPts val="400"/>
              </a:spcBef>
              <a:spcAft>
                <a:spcPts val="400"/>
              </a:spcAft>
              <a:defRPr sz="2300">
                <a:latin typeface="Calibri"/>
                <a:ea typeface="Calibri"/>
                <a:cs typeface="Calibri"/>
                <a:sym typeface="Calibri"/>
              </a:defRPr>
            </a:pPr>
            <a:r>
              <a:rPr sz="2000" dirty="0">
                <a:latin typeface="+mj-lt"/>
              </a:rPr>
              <a:t>This manual provides resources to help calm the minds of children and help </a:t>
            </a:r>
            <a:r>
              <a:rPr lang="en-US" sz="2000" dirty="0">
                <a:latin typeface="+mj-lt"/>
              </a:rPr>
              <a:t>them cope with the stresses they face </a:t>
            </a:r>
            <a:r>
              <a:rPr sz="2000" dirty="0">
                <a:latin typeface="+mj-lt"/>
              </a:rPr>
              <a:t>by engaging in solution oriented, future focused, creative activities. </a:t>
            </a:r>
          </a:p>
          <a:p>
            <a:pPr algn="l">
              <a:lnSpc>
                <a:spcPct val="120000"/>
              </a:lnSpc>
              <a:spcBef>
                <a:spcPts val="400"/>
              </a:spcBef>
              <a:spcAft>
                <a:spcPts val="400"/>
              </a:spcAft>
              <a:defRPr sz="2300">
                <a:latin typeface="Calibri"/>
                <a:ea typeface="Calibri"/>
                <a:cs typeface="Calibri"/>
                <a:sym typeface="Calibri"/>
              </a:defRPr>
            </a:pPr>
            <a:endParaRPr sz="2000" dirty="0">
              <a:latin typeface="+mj-lt"/>
            </a:endParaRPr>
          </a:p>
          <a:p>
            <a:pPr algn="l">
              <a:lnSpc>
                <a:spcPct val="120000"/>
              </a:lnSpc>
              <a:spcBef>
                <a:spcPts val="400"/>
              </a:spcBef>
              <a:spcAft>
                <a:spcPts val="400"/>
              </a:spcAft>
              <a:defRPr sz="2300">
                <a:latin typeface="Calibri"/>
                <a:ea typeface="Calibri"/>
                <a:cs typeface="Calibri"/>
                <a:sym typeface="Calibri"/>
              </a:defRPr>
            </a:pPr>
            <a:r>
              <a:rPr sz="2000" dirty="0">
                <a:latin typeface="+mj-lt"/>
              </a:rPr>
              <a:t>The following creative activities are available in this document for engaging with adolescents aged 6-1</a:t>
            </a:r>
            <a:r>
              <a:rPr lang="en-US" sz="2000" dirty="0">
                <a:latin typeface="+mj-lt"/>
              </a:rPr>
              <a:t>0</a:t>
            </a:r>
            <a:r>
              <a:rPr sz="2000" dirty="0">
                <a:latin typeface="+mj-lt"/>
              </a:rPr>
              <a:t> years. </a:t>
            </a:r>
          </a:p>
          <a:p>
            <a:pPr algn="l">
              <a:lnSpc>
                <a:spcPct val="120000"/>
              </a:lnSpc>
              <a:spcBef>
                <a:spcPts val="400"/>
              </a:spcBef>
              <a:spcAft>
                <a:spcPts val="400"/>
              </a:spcAft>
              <a:defRPr sz="2300">
                <a:latin typeface="Calibri"/>
                <a:ea typeface="Calibri"/>
                <a:cs typeface="Calibri"/>
                <a:sym typeface="Calibri"/>
              </a:defRPr>
            </a:pPr>
            <a:endParaRPr sz="2000" dirty="0">
              <a:latin typeface="+mj-lt"/>
            </a:endParaRPr>
          </a:p>
          <a:p>
            <a:pPr marL="374315" indent="-374315" algn="l">
              <a:lnSpc>
                <a:spcPct val="120000"/>
              </a:lnSpc>
              <a:spcBef>
                <a:spcPts val="400"/>
              </a:spcBef>
              <a:spcAft>
                <a:spcPts val="400"/>
              </a:spcAft>
              <a:buSzPct val="100000"/>
              <a:buAutoNum type="arabicPeriod"/>
              <a:defRPr sz="2300">
                <a:latin typeface="Calibri"/>
                <a:ea typeface="Calibri"/>
                <a:cs typeface="Calibri"/>
                <a:sym typeface="Calibri"/>
              </a:defRPr>
            </a:pPr>
            <a:r>
              <a:rPr sz="2000" dirty="0">
                <a:latin typeface="+mj-lt"/>
              </a:rPr>
              <a:t>Creative Printable with messaging (7 Corona Warriors Reward Stickers and 3 Gratitude Coloring Sheets)</a:t>
            </a:r>
            <a:r>
              <a:rPr lang="en-US" sz="2000" dirty="0">
                <a:latin typeface="+mj-lt"/>
              </a:rPr>
              <a:t>. </a:t>
            </a:r>
            <a:endParaRPr sz="2000" dirty="0">
              <a:latin typeface="+mj-lt"/>
            </a:endParaRPr>
          </a:p>
          <a:p>
            <a:pPr marL="374315" indent="-374315" algn="l">
              <a:lnSpc>
                <a:spcPct val="120000"/>
              </a:lnSpc>
              <a:spcBef>
                <a:spcPts val="400"/>
              </a:spcBef>
              <a:spcAft>
                <a:spcPts val="400"/>
              </a:spcAft>
              <a:buSzPct val="100000"/>
              <a:buAutoNum type="arabicPeriod"/>
              <a:defRPr sz="2300">
                <a:latin typeface="Calibri"/>
                <a:ea typeface="Calibri"/>
                <a:cs typeface="Calibri"/>
                <a:sym typeface="Calibri"/>
              </a:defRPr>
            </a:pPr>
            <a:r>
              <a:rPr sz="2000" dirty="0">
                <a:latin typeface="+mj-lt"/>
              </a:rPr>
              <a:t>Infographic Poster &amp; Worksheet explaining Symptomatology, Contagion and Prevention for Covid-19</a:t>
            </a:r>
          </a:p>
          <a:p>
            <a:pPr marL="374315" indent="-374315" algn="l">
              <a:lnSpc>
                <a:spcPct val="120000"/>
              </a:lnSpc>
              <a:spcBef>
                <a:spcPts val="400"/>
              </a:spcBef>
              <a:spcAft>
                <a:spcPts val="400"/>
              </a:spcAft>
              <a:buSzPct val="100000"/>
              <a:buAutoNum type="arabicPeriod"/>
              <a:defRPr sz="2300">
                <a:latin typeface="Calibri"/>
                <a:ea typeface="Calibri"/>
                <a:cs typeface="Calibri"/>
                <a:sym typeface="Calibri"/>
              </a:defRPr>
            </a:pPr>
            <a:r>
              <a:rPr lang="en-US" sz="2000" dirty="0">
                <a:latin typeface="+mj-lt"/>
              </a:rPr>
              <a:t>Handout for Caregivers with Covid-19 Messaging on Do’s and Don’ts</a:t>
            </a:r>
          </a:p>
          <a:p>
            <a:pPr marL="374315" indent="-374315" algn="l">
              <a:lnSpc>
                <a:spcPct val="120000"/>
              </a:lnSpc>
              <a:spcBef>
                <a:spcPts val="400"/>
              </a:spcBef>
              <a:spcAft>
                <a:spcPts val="400"/>
              </a:spcAft>
              <a:buSzPct val="100000"/>
              <a:buAutoNum type="arabicPeriod"/>
              <a:defRPr sz="2300">
                <a:latin typeface="Calibri"/>
                <a:ea typeface="Calibri"/>
                <a:cs typeface="Calibri"/>
                <a:sym typeface="Calibri"/>
              </a:defRPr>
            </a:pPr>
            <a:r>
              <a:rPr sz="2000" dirty="0">
                <a:latin typeface="+mj-lt"/>
              </a:rPr>
              <a:t>Word Wizards (Storytelling activities on Covid-19)</a:t>
            </a:r>
            <a:endParaRPr lang="en-US" sz="2000" dirty="0">
              <a:latin typeface="+mj-lt"/>
            </a:endParaRPr>
          </a:p>
          <a:p>
            <a:pPr marL="374315" indent="-374315" algn="l">
              <a:lnSpc>
                <a:spcPct val="120000"/>
              </a:lnSpc>
              <a:buSzPct val="100000"/>
              <a:buAutoNum type="arabicPeriod"/>
              <a:defRPr sz="2300">
                <a:latin typeface="Calibri"/>
                <a:ea typeface="Calibri"/>
                <a:cs typeface="Calibri"/>
                <a:sym typeface="Calibri"/>
              </a:defRPr>
            </a:pPr>
            <a:endParaRPr lang="en-US" sz="2000" dirty="0">
              <a:latin typeface="+mj-lt"/>
            </a:endParaRPr>
          </a:p>
          <a:p>
            <a:pPr algn="l">
              <a:lnSpc>
                <a:spcPct val="120000"/>
              </a:lnSpc>
              <a:defRPr sz="2300">
                <a:latin typeface="Calibri"/>
                <a:ea typeface="Calibri"/>
                <a:cs typeface="Calibri"/>
                <a:sym typeface="Calibri"/>
              </a:defRPr>
            </a:pPr>
            <a:endParaRPr sz="2000" dirty="0">
              <a:latin typeface="+mj-lt"/>
            </a:endParaRPr>
          </a:p>
        </p:txBody>
      </p:sp>
      <p:sp>
        <p:nvSpPr>
          <p:cNvPr id="5" name="Rectangle 4">
            <a:extLst>
              <a:ext uri="{FF2B5EF4-FFF2-40B4-BE49-F238E27FC236}">
                <a16:creationId xmlns:a16="http://schemas.microsoft.com/office/drawing/2014/main" xmlns="" id="{04FEE628-ADEA-46DD-A635-6D70D5DA1E68}"/>
              </a:ext>
            </a:extLst>
          </p:cNvPr>
          <p:cNvSpPr/>
          <p:nvPr/>
        </p:nvSpPr>
        <p:spPr>
          <a:xfrm>
            <a:off x="627385" y="762784"/>
            <a:ext cx="11523051" cy="954107"/>
          </a:xfrm>
          <a:prstGeom prst="rect">
            <a:avLst/>
          </a:prstGeom>
        </p:spPr>
        <p:txBody>
          <a:bodyPr wrap="square">
            <a:spAutoFit/>
          </a:bodyPr>
          <a:lstStyle/>
          <a:p>
            <a:pPr algn="l"/>
            <a:r>
              <a:rPr lang="en-US" sz="3200" b="1" dirty="0">
                <a:solidFill>
                  <a:srgbClr val="00B0F0"/>
                </a:solidFill>
                <a:latin typeface="+mj-lt"/>
              </a:rPr>
              <a:t>Activities You Can Do With Children </a:t>
            </a:r>
          </a:p>
          <a:p>
            <a:pPr algn="l"/>
            <a:r>
              <a:rPr lang="en-US" b="1" dirty="0">
                <a:solidFill>
                  <a:schemeClr val="tx1"/>
                </a:solidFill>
                <a:latin typeface="+mj-lt"/>
              </a:rPr>
              <a:t>(For Age Group 6-10 years)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his document provides the following plethora of resources to help calm the mind of the child and help calm the stress by engaging in something that is solution oriented, future focussed, and seems creative and fun to engage in. The following creative ac"/>
          <p:cNvSpPr txBox="1"/>
          <p:nvPr/>
        </p:nvSpPr>
        <p:spPr>
          <a:xfrm>
            <a:off x="612343" y="1650568"/>
            <a:ext cx="11898312" cy="6620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lnSpc>
                <a:spcPct val="120000"/>
              </a:lnSpc>
              <a:spcBef>
                <a:spcPts val="400"/>
              </a:spcBef>
              <a:spcAft>
                <a:spcPts val="400"/>
              </a:spcAft>
              <a:defRPr sz="2300">
                <a:latin typeface="Calibri"/>
                <a:ea typeface="Calibri"/>
                <a:cs typeface="Calibri"/>
                <a:sym typeface="Calibri"/>
              </a:defRPr>
            </a:pPr>
            <a:r>
              <a:rPr lang="en-US" b="1" dirty="0">
                <a:latin typeface="+mj-lt"/>
              </a:rPr>
              <a:t>Cue for Parents and Caregivers:</a:t>
            </a:r>
          </a:p>
          <a:p>
            <a:pPr algn="l">
              <a:lnSpc>
                <a:spcPct val="120000"/>
              </a:lnSpc>
              <a:spcBef>
                <a:spcPts val="400"/>
              </a:spcBef>
              <a:spcAft>
                <a:spcPts val="400"/>
              </a:spcAft>
              <a:defRPr sz="2300">
                <a:latin typeface="Calibri"/>
                <a:ea typeface="Calibri"/>
                <a:cs typeface="Calibri"/>
                <a:sym typeface="Calibri"/>
              </a:defRPr>
            </a:pPr>
            <a:r>
              <a:rPr lang="en-US" sz="2000" dirty="0">
                <a:latin typeface="+mj-lt"/>
              </a:rPr>
              <a:t>Parents and Caregivers can use these stickers as cut-outs and initiate conversations about positive and healthy behaviors to fight the virus for a 6-10 year old child. </a:t>
            </a:r>
          </a:p>
          <a:p>
            <a:pPr marL="342900" indent="-342900" algn="l">
              <a:lnSpc>
                <a:spcPct val="120000"/>
              </a:lnSpc>
              <a:spcBef>
                <a:spcPts val="400"/>
              </a:spcBef>
              <a:spcAft>
                <a:spcPts val="400"/>
              </a:spcAft>
              <a:buSzPct val="135000"/>
              <a:buFont typeface="Arial" panose="020B0604020202020204" pitchFamily="34" charset="0"/>
              <a:buChar char="•"/>
              <a:defRPr sz="2300">
                <a:latin typeface="Calibri"/>
                <a:ea typeface="Calibri"/>
                <a:cs typeface="Calibri"/>
                <a:sym typeface="Calibri"/>
              </a:defRPr>
            </a:pPr>
            <a:r>
              <a:rPr lang="en-US" sz="2000" dirty="0">
                <a:latin typeface="+mj-lt"/>
              </a:rPr>
              <a:t>Set positive reinforcements for children for following safe and hygienic practices and not giving into fear or anxiety </a:t>
            </a:r>
          </a:p>
          <a:p>
            <a:pPr marL="342900" indent="-342900" algn="l">
              <a:lnSpc>
                <a:spcPct val="120000"/>
              </a:lnSpc>
              <a:spcBef>
                <a:spcPts val="400"/>
              </a:spcBef>
              <a:spcAft>
                <a:spcPts val="400"/>
              </a:spcAft>
              <a:buSzPct val="135000"/>
              <a:buFont typeface="Arial" panose="020B0604020202020204" pitchFamily="34" charset="0"/>
              <a:buChar char="•"/>
              <a:defRPr sz="2300">
                <a:latin typeface="Calibri"/>
                <a:ea typeface="Calibri"/>
                <a:cs typeface="Calibri"/>
                <a:sym typeface="Calibri"/>
              </a:defRPr>
            </a:pPr>
            <a:r>
              <a:rPr lang="en-US" sz="2000" dirty="0">
                <a:latin typeface="+mj-lt"/>
              </a:rPr>
              <a:t>Remember children don’t need to know every little detail. Unless children ask specifically, there’s no reason to volunteer information that might worry them.</a:t>
            </a:r>
          </a:p>
          <a:p>
            <a:pPr marL="342900" indent="-342900" algn="l">
              <a:lnSpc>
                <a:spcPct val="120000"/>
              </a:lnSpc>
              <a:spcBef>
                <a:spcPts val="400"/>
              </a:spcBef>
              <a:spcAft>
                <a:spcPts val="400"/>
              </a:spcAft>
              <a:buSzPct val="135000"/>
              <a:buFont typeface="Arial" panose="020B0604020202020204" pitchFamily="34" charset="0"/>
              <a:buChar char="•"/>
              <a:defRPr sz="2300">
                <a:latin typeface="Calibri"/>
                <a:ea typeface="Calibri"/>
                <a:cs typeface="Calibri"/>
                <a:sym typeface="Calibri"/>
              </a:defRPr>
            </a:pPr>
            <a:r>
              <a:rPr lang="en-US" sz="2000" dirty="0">
                <a:latin typeface="+mj-lt"/>
              </a:rPr>
              <a:t> Keep a sense of perspective, engage in solution-focused thinking and balance this with mindful acceptance. </a:t>
            </a:r>
          </a:p>
          <a:p>
            <a:pPr marL="342900" indent="-342900" algn="l">
              <a:lnSpc>
                <a:spcPct val="120000"/>
              </a:lnSpc>
              <a:spcBef>
                <a:spcPts val="400"/>
              </a:spcBef>
              <a:spcAft>
                <a:spcPts val="400"/>
              </a:spcAft>
              <a:buSzPct val="135000"/>
              <a:buFont typeface="Arial" panose="020B0604020202020204" pitchFamily="34" charset="0"/>
              <a:buChar char="•"/>
              <a:defRPr sz="2300">
                <a:latin typeface="Calibri"/>
                <a:ea typeface="Calibri"/>
                <a:cs typeface="Calibri"/>
                <a:sym typeface="Calibri"/>
              </a:defRPr>
            </a:pPr>
            <a:r>
              <a:rPr lang="en-US" sz="2000" dirty="0">
                <a:latin typeface="+mj-lt"/>
              </a:rPr>
              <a:t>Very young children may be oblivious to the facts of the situation, but they may still feel unsettled by the changes in routine, or pick up on the fact that people around them are worried and upset.</a:t>
            </a:r>
          </a:p>
          <a:p>
            <a:pPr marL="342900" indent="-342900" algn="l">
              <a:lnSpc>
                <a:spcPct val="120000"/>
              </a:lnSpc>
              <a:spcBef>
                <a:spcPts val="400"/>
              </a:spcBef>
              <a:spcAft>
                <a:spcPts val="400"/>
              </a:spcAft>
              <a:buSzPct val="135000"/>
              <a:buFont typeface="Arial" panose="020B0604020202020204" pitchFamily="34" charset="0"/>
              <a:buChar char="•"/>
              <a:defRPr sz="2300">
                <a:latin typeface="Calibri"/>
                <a:ea typeface="Calibri"/>
                <a:cs typeface="Calibri"/>
                <a:sym typeface="Calibri"/>
              </a:defRPr>
            </a:pPr>
            <a:r>
              <a:rPr lang="en-US" sz="2000" dirty="0">
                <a:latin typeface="+mj-lt"/>
              </a:rPr>
              <a:t>Check in with younger children periodically and give them the chance to process any worries they may be having. </a:t>
            </a:r>
          </a:p>
        </p:txBody>
      </p:sp>
      <p:sp>
        <p:nvSpPr>
          <p:cNvPr id="5" name="Rectangle 4">
            <a:extLst>
              <a:ext uri="{FF2B5EF4-FFF2-40B4-BE49-F238E27FC236}">
                <a16:creationId xmlns:a16="http://schemas.microsoft.com/office/drawing/2014/main" xmlns="" id="{04FEE628-ADEA-46DD-A635-6D70D5DA1E68}"/>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Coronavirus reward stickers </a:t>
            </a:r>
          </a:p>
        </p:txBody>
      </p:sp>
    </p:spTree>
    <p:extLst>
      <p:ext uri="{BB962C8B-B14F-4D97-AF65-F5344CB8AC3E}">
        <p14:creationId xmlns:p14="http://schemas.microsoft.com/office/powerpoint/2010/main" val="90004390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5E0640-6F7E-4DF8-8E76-70E4A9A18F7C}"/>
              </a:ext>
            </a:extLst>
          </p:cNvPr>
          <p:cNvSpPr txBox="1"/>
          <p:nvPr/>
        </p:nvSpPr>
        <p:spPr>
          <a:xfrm>
            <a:off x="598489" y="1636713"/>
            <a:ext cx="11712782" cy="7868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just">
              <a:spcBef>
                <a:spcPts val="600"/>
              </a:spcBef>
              <a:spcAft>
                <a:spcPts val="600"/>
              </a:spcAft>
            </a:pPr>
            <a:r>
              <a:rPr lang="en-US" sz="1900" dirty="0">
                <a:latin typeface="+mn-lt"/>
              </a:rPr>
              <a:t>Is with the intention of addressing some of the effects of COVID-19 on the wellbeing of the children, that UNICEF with CHILDLINE has worked on this publication. The purpose of this Manual  is to provide parents, caregivers, support persons, and children and adolescent themselves, a tool that will enable them to understand what is COVID-19 and how it can be prevented,  help them manage related stress, fear and anxiety, and  recognize the increased risk of violence, which can help to them to stay safe. The Manual, which is designed for two different age cohorts: 6 to 10, and 11 to 19, contains activities and play methods to keep children engaged positively and provide them platforms to express their emotions.   </a:t>
            </a:r>
          </a:p>
          <a:p>
            <a:pPr algn="just">
              <a:spcBef>
                <a:spcPts val="600"/>
              </a:spcBef>
              <a:spcAft>
                <a:spcPts val="600"/>
              </a:spcAft>
            </a:pPr>
            <a:r>
              <a:rPr lang="en-US" sz="1900" dirty="0">
                <a:latin typeface="+mn-lt"/>
              </a:rPr>
              <a:t>This tool has been developed in support to CHILDLINE, which as part of the Minister of Woman and Child Development (MWCD), is at the forefront of the provision of relief and emotional and psychosocial support to children across the country in distress. The Manual, however, is intended to be open for use to all frontline workers and NGO partners to psycho-educate parents, caregivers and children themselves. </a:t>
            </a:r>
          </a:p>
          <a:p>
            <a:pPr algn="just">
              <a:spcBef>
                <a:spcPts val="600"/>
              </a:spcBef>
              <a:spcAft>
                <a:spcPts val="600"/>
              </a:spcAft>
            </a:pPr>
            <a:r>
              <a:rPr lang="en-US" sz="1900" dirty="0">
                <a:latin typeface="+mn-lt"/>
              </a:rPr>
              <a:t>Childhood is a critical period in any human’s life, which marks the foundation of the personality and emotional resilience’s capacity of any person. In this difficult time, let’s all commit to mitigate the effects of COVID-19 on those whom deserve the most protection: the children.</a:t>
            </a:r>
          </a:p>
          <a:p>
            <a:pPr>
              <a:spcBef>
                <a:spcPts val="400"/>
              </a:spcBef>
              <a:spcAft>
                <a:spcPts val="400"/>
              </a:spcAft>
            </a:pPr>
            <a:endParaRPr lang="en-US" sz="1800" dirty="0">
              <a:latin typeface="+mn-lt"/>
            </a:endParaRPr>
          </a:p>
          <a:p>
            <a:pPr>
              <a:spcBef>
                <a:spcPts val="400"/>
              </a:spcBef>
              <a:spcAft>
                <a:spcPts val="400"/>
              </a:spcAft>
            </a:pPr>
            <a:endParaRPr lang="en-US" sz="1800" dirty="0">
              <a:latin typeface="+mn-lt"/>
            </a:endParaRPr>
          </a:p>
          <a:p>
            <a:pPr>
              <a:spcBef>
                <a:spcPts val="400"/>
              </a:spcBef>
              <a:spcAft>
                <a:spcPts val="400"/>
              </a:spcAft>
            </a:pPr>
            <a:endParaRPr lang="en-US" sz="1800" dirty="0">
              <a:latin typeface="+mn-lt"/>
            </a:endParaRPr>
          </a:p>
          <a:p>
            <a:pPr>
              <a:spcBef>
                <a:spcPts val="400"/>
              </a:spcBef>
              <a:spcAft>
                <a:spcPts val="400"/>
              </a:spcAft>
            </a:pPr>
            <a:endParaRPr lang="en-US" sz="1800" dirty="0">
              <a:latin typeface="+mn-lt"/>
            </a:endParaRPr>
          </a:p>
          <a:p>
            <a:pPr>
              <a:spcBef>
                <a:spcPts val="400"/>
              </a:spcBef>
              <a:spcAft>
                <a:spcPts val="400"/>
              </a:spcAft>
            </a:pPr>
            <a:endParaRPr lang="en-US" sz="1800" dirty="0">
              <a:latin typeface="+mn-lt"/>
            </a:endParaRPr>
          </a:p>
          <a:p>
            <a:pPr>
              <a:spcBef>
                <a:spcPts val="400"/>
              </a:spcBef>
              <a:spcAft>
                <a:spcPts val="400"/>
              </a:spcAft>
            </a:pPr>
            <a:endParaRPr lang="en-US" sz="1800" dirty="0">
              <a:latin typeface="+mn-lt"/>
            </a:endParaRPr>
          </a:p>
          <a:p>
            <a:pPr algn="l">
              <a:spcBef>
                <a:spcPts val="400"/>
              </a:spcBef>
              <a:spcAft>
                <a:spcPts val="400"/>
              </a:spcAft>
            </a:pPr>
            <a:r>
              <a:rPr lang="en-US" sz="1800" dirty="0">
                <a:uFill>
                  <a:solidFill>
                    <a:srgbClr val="000000"/>
                  </a:solidFill>
                </a:uFill>
                <a:latin typeface="Calibri"/>
                <a:ea typeface="Calibri"/>
                <a:cs typeface="Calibri"/>
              </a:rPr>
              <a:t>Soledad Herrero</a:t>
            </a:r>
            <a:br>
              <a:rPr lang="en-US" sz="1800" dirty="0">
                <a:uFill>
                  <a:solidFill>
                    <a:srgbClr val="000000"/>
                  </a:solidFill>
                </a:uFill>
                <a:latin typeface="Calibri"/>
                <a:ea typeface="Calibri"/>
                <a:cs typeface="Calibri"/>
              </a:rPr>
            </a:br>
            <a:r>
              <a:rPr lang="en-US" sz="1800" dirty="0">
                <a:uFill>
                  <a:solidFill>
                    <a:srgbClr val="000000"/>
                  </a:solidFill>
                </a:uFill>
                <a:latin typeface="Calibri"/>
                <a:ea typeface="Calibri"/>
                <a:cs typeface="Calibri"/>
              </a:rPr>
              <a:t>Chief, Child Protection Section</a:t>
            </a:r>
            <a:br>
              <a:rPr lang="en-US" sz="1800" dirty="0">
                <a:uFill>
                  <a:solidFill>
                    <a:srgbClr val="000000"/>
                  </a:solidFill>
                </a:uFill>
                <a:latin typeface="Calibri"/>
                <a:ea typeface="Calibri"/>
                <a:cs typeface="Calibri"/>
              </a:rPr>
            </a:br>
            <a:r>
              <a:rPr lang="en-US" sz="1800" dirty="0">
                <a:uFill>
                  <a:solidFill>
                    <a:srgbClr val="000000"/>
                  </a:solidFill>
                </a:uFill>
                <a:latin typeface="Calibri"/>
                <a:ea typeface="Calibri"/>
                <a:cs typeface="Calibri"/>
              </a:rPr>
              <a:t>UNICEF India Country Office </a:t>
            </a:r>
            <a:endParaRPr lang="en-US" sz="1800" dirty="0"/>
          </a:p>
        </p:txBody>
      </p:sp>
      <p:pic>
        <p:nvPicPr>
          <p:cNvPr id="3" name="Picture 2" descr="A close up of a logo&#10;&#10;Description automatically generated">
            <a:extLst>
              <a:ext uri="{FF2B5EF4-FFF2-40B4-BE49-F238E27FC236}">
                <a16:creationId xmlns:a16="http://schemas.microsoft.com/office/drawing/2014/main" xmlns="" id="{08CE77BA-9EE4-4747-AB9D-AD5A3E10C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31" y="209115"/>
            <a:ext cx="1440945" cy="1030723"/>
          </a:xfrm>
          <a:prstGeom prst="rect">
            <a:avLst/>
          </a:prstGeom>
        </p:spPr>
      </p:pic>
      <p:pic>
        <p:nvPicPr>
          <p:cNvPr id="4" name="Picture 3" descr="A close up of a sign&#10;&#10;Description automatically generated">
            <a:extLst>
              <a:ext uri="{FF2B5EF4-FFF2-40B4-BE49-F238E27FC236}">
                <a16:creationId xmlns:a16="http://schemas.microsoft.com/office/drawing/2014/main" xmlns="" id="{2A8CE10A-4500-4175-823D-9F19664719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1176" y="0"/>
            <a:ext cx="1236492" cy="1236492"/>
          </a:xfrm>
          <a:prstGeom prst="rect">
            <a:avLst/>
          </a:prstGeom>
        </p:spPr>
      </p:pic>
      <p:pic>
        <p:nvPicPr>
          <p:cNvPr id="6" name="Picture 5" descr="A drawing on a necklace&#10;&#10;Description automatically generated">
            <a:extLst>
              <a:ext uri="{FF2B5EF4-FFF2-40B4-BE49-F238E27FC236}">
                <a16:creationId xmlns:a16="http://schemas.microsoft.com/office/drawing/2014/main" xmlns="" id="{4DBA077D-6D3E-4350-9062-828929338DA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488" y="6969147"/>
            <a:ext cx="2146797" cy="1501144"/>
          </a:xfrm>
          <a:prstGeom prst="rect">
            <a:avLst/>
          </a:prstGeom>
        </p:spPr>
      </p:pic>
    </p:spTree>
    <p:extLst>
      <p:ext uri="{BB962C8B-B14F-4D97-AF65-F5344CB8AC3E}">
        <p14:creationId xmlns:p14="http://schemas.microsoft.com/office/powerpoint/2010/main" val="423092423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xmlns="" id="{D123907F-92F3-456B-B258-280D687D3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9610"/>
            <a:ext cx="13004800" cy="9193990"/>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160" y="8867974"/>
            <a:ext cx="1146048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sym typeface="Helvetica Neue Medium"/>
              </a:rPr>
              <a:t>If you are unable to print the sheets, show them to children and encourage them to draw and </a:t>
            </a:r>
            <a:r>
              <a:rPr kumimoji="0" lang="en-US" sz="2000" b="1" i="0" u="none" strike="noStrike" cap="none" spc="0" normalizeH="0" baseline="0" dirty="0" err="1">
                <a:ln>
                  <a:noFill/>
                </a:ln>
                <a:solidFill>
                  <a:srgbClr val="000000"/>
                </a:solidFill>
                <a:effectLst/>
                <a:uFillTx/>
                <a:latin typeface="+mn-lt"/>
                <a:sym typeface="Helvetica Neue Medium"/>
              </a:rPr>
              <a:t>colour</a:t>
            </a:r>
            <a:r>
              <a:rPr kumimoji="0" lang="en-US" sz="2000" b="1" i="0" u="none" strike="noStrike" cap="none" spc="0" normalizeH="0" baseline="0" dirty="0">
                <a:ln>
                  <a:noFill/>
                </a:ln>
                <a:solidFill>
                  <a:srgbClr val="000000"/>
                </a:solidFill>
                <a:effectLst/>
                <a:uFillTx/>
                <a:latin typeface="+mn-lt"/>
                <a:sym typeface="Helvetica Neue Medium"/>
              </a:rPr>
              <a:t>. </a:t>
            </a:r>
          </a:p>
        </p:txBody>
      </p:sp>
      <p:pic>
        <p:nvPicPr>
          <p:cNvPr id="4" name="WhatsApp Image 2020-03-30 at 8.42.48 PM.jpeg" descr="WhatsApp Image 2020-03-30 at 8.42.48 PM.jpeg">
            <a:extLst>
              <a:ext uri="{FF2B5EF4-FFF2-40B4-BE49-F238E27FC236}">
                <a16:creationId xmlns:a16="http://schemas.microsoft.com/office/drawing/2014/main" xmlns="" id="{D0659E8E-55B8-4345-A102-324CAB8B2921}"/>
              </a:ext>
            </a:extLst>
          </p:cNvPr>
          <p:cNvPicPr>
            <a:picLocks noChangeAspect="1"/>
          </p:cNvPicPr>
          <p:nvPr/>
        </p:nvPicPr>
        <p:blipFill rotWithShape="1">
          <a:blip r:embed="rId2"/>
          <a:srcRect l="26741" r="27576" b="34836"/>
          <a:stretch/>
        </p:blipFill>
        <p:spPr>
          <a:xfrm>
            <a:off x="2854694" y="119269"/>
            <a:ext cx="7505170" cy="6241774"/>
          </a:xfrm>
          <a:prstGeom prst="rect">
            <a:avLst/>
          </a:prstGeom>
          <a:ln w="12700">
            <a:miter lim="400000"/>
          </a:ln>
        </p:spPr>
      </p:pic>
      <p:sp>
        <p:nvSpPr>
          <p:cNvPr id="5" name="TextBox 4">
            <a:extLst>
              <a:ext uri="{FF2B5EF4-FFF2-40B4-BE49-F238E27FC236}">
                <a16:creationId xmlns:a16="http://schemas.microsoft.com/office/drawing/2014/main" xmlns="" id="{1CDF6508-CC16-4D3B-854E-19FD156C27C1}"/>
              </a:ext>
            </a:extLst>
          </p:cNvPr>
          <p:cNvSpPr txBox="1"/>
          <p:nvPr/>
        </p:nvSpPr>
        <p:spPr>
          <a:xfrm>
            <a:off x="598488" y="6459482"/>
            <a:ext cx="12017582" cy="1938992"/>
          </a:xfrm>
          <a:prstGeom prst="rect">
            <a:avLst/>
          </a:prstGeom>
          <a:noFill/>
        </p:spPr>
        <p:txBody>
          <a:bodyPr wrap="square" rtlCol="0">
            <a:spAutoFit/>
          </a:bodyPr>
          <a:lstStyle/>
          <a:p>
            <a:r>
              <a:rPr lang="en-US" sz="2000" b="1" dirty="0">
                <a:latin typeface="+mn-lt"/>
              </a:rPr>
              <a:t>Cue for Parents &amp; Caregivers: </a:t>
            </a:r>
            <a:r>
              <a:rPr lang="en-US" sz="2000" dirty="0">
                <a:latin typeface="+mn-lt"/>
              </a:rPr>
              <a:t>Share how health workers and scientists across the world are working to stop the outbreak and keep the community safe. It can be a big comfort for children to know that compassionate people are taking action in times of emergency. Use this workbook to help children feel better whenever they need it. Talk with them about how they feel. This set contains 3 </a:t>
            </a:r>
            <a:r>
              <a:rPr lang="en-US" sz="2000" dirty="0" err="1">
                <a:latin typeface="+mn-lt"/>
              </a:rPr>
              <a:t>colouring</a:t>
            </a:r>
            <a:r>
              <a:rPr lang="en-US" sz="2000" dirty="0">
                <a:latin typeface="+mn-lt"/>
              </a:rPr>
              <a:t> sheets that show our scientists &amp; health workers in action to flight Covid-19. These drawings will instill positive messaging through creative engagement.</a:t>
            </a:r>
            <a:endParaRPr lang="en-IN" sz="2000" dirty="0">
              <a:latin typeface="+mn-lt"/>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WhatsApp Image 2020-03-29 at 10.17.29 AM.jpeg" descr="WhatsApp Image 2020-03-29 at 10.17.29 AM.jpeg"/>
          <p:cNvPicPr>
            <a:picLocks noChangeAspect="1"/>
          </p:cNvPicPr>
          <p:nvPr/>
        </p:nvPicPr>
        <p:blipFill>
          <a:blip r:embed="rId2"/>
          <a:stretch>
            <a:fillRect/>
          </a:stretch>
        </p:blipFill>
        <p:spPr>
          <a:xfrm>
            <a:off x="32887" y="1239837"/>
            <a:ext cx="12971914" cy="8645303"/>
          </a:xfrm>
          <a:prstGeom prst="rect">
            <a:avLst/>
          </a:prstGeom>
          <a:ln w="12700">
            <a:miter lim="400000"/>
          </a:ln>
        </p:spPr>
      </p:pic>
      <p:sp>
        <p:nvSpPr>
          <p:cNvPr id="229" name="Child Friendly Spaces in Times of Corona"/>
          <p:cNvSpPr txBox="1">
            <a:spLocks noGrp="1"/>
          </p:cNvSpPr>
          <p:nvPr>
            <p:ph type="title" idx="4294967295"/>
          </p:nvPr>
        </p:nvSpPr>
        <p:spPr>
          <a:xfrm>
            <a:off x="968944" y="673562"/>
            <a:ext cx="11099800" cy="566275"/>
          </a:xfrm>
          <a:prstGeom prst="rect">
            <a:avLst/>
          </a:prstGeom>
        </p:spPr>
        <p:txBody>
          <a:bodyPr/>
          <a:lstStyle>
            <a:lvl1pPr defTabSz="233679">
              <a:defRPr sz="2800">
                <a:latin typeface="Calibri"/>
                <a:ea typeface="Calibri"/>
                <a:cs typeface="Calibri"/>
                <a:sym typeface="Calibri"/>
              </a:defRPr>
            </a:lvl1pPr>
          </a:lstStyle>
          <a:p>
            <a:pPr algn="ctr"/>
            <a:r>
              <a:rPr b="1" dirty="0">
                <a:latin typeface="+mj-lt"/>
              </a:rPr>
              <a:t>Child Friendly Spaces in Times of Corona</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Faceless Heroes Fighting Coronavirus"/>
          <p:cNvSpPr txBox="1">
            <a:spLocks noGrp="1"/>
          </p:cNvSpPr>
          <p:nvPr>
            <p:ph type="title" idx="4294967295"/>
          </p:nvPr>
        </p:nvSpPr>
        <p:spPr>
          <a:xfrm>
            <a:off x="952499" y="808573"/>
            <a:ext cx="11099800" cy="566275"/>
          </a:xfrm>
          <a:prstGeom prst="rect">
            <a:avLst/>
          </a:prstGeom>
        </p:spPr>
        <p:txBody>
          <a:bodyPr/>
          <a:lstStyle>
            <a:lvl1pPr defTabSz="233679">
              <a:defRPr sz="2800">
                <a:latin typeface="Calibri"/>
                <a:ea typeface="Calibri"/>
                <a:cs typeface="Calibri"/>
                <a:sym typeface="Calibri"/>
              </a:defRPr>
            </a:lvl1pPr>
          </a:lstStyle>
          <a:p>
            <a:pPr algn="ctr"/>
            <a:r>
              <a:rPr b="1" dirty="0">
                <a:latin typeface="+mj-lt"/>
              </a:rPr>
              <a:t>Heroes Fighting Coronavirus</a:t>
            </a:r>
          </a:p>
        </p:txBody>
      </p:sp>
      <p:pic>
        <p:nvPicPr>
          <p:cNvPr id="233" name="WhatsApp Image 2020-03-29 at 10.17.53 AM.jpeg" descr="WhatsApp Image 2020-03-29 at 10.17.53 AM.jpeg"/>
          <p:cNvPicPr>
            <a:picLocks noChangeAspect="1"/>
          </p:cNvPicPr>
          <p:nvPr/>
        </p:nvPicPr>
        <p:blipFill>
          <a:blip r:embed="rId2"/>
          <a:stretch>
            <a:fillRect/>
          </a:stretch>
        </p:blipFill>
        <p:spPr>
          <a:xfrm>
            <a:off x="-2" y="1374849"/>
            <a:ext cx="13004803" cy="8513612"/>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WhatsApp Image 2020-03-29 at 10.18.25 AM.jpeg" descr="WhatsApp Image 2020-03-29 at 10.18.25 AM.jpeg"/>
          <p:cNvPicPr>
            <a:picLocks noChangeAspect="1"/>
          </p:cNvPicPr>
          <p:nvPr/>
        </p:nvPicPr>
        <p:blipFill>
          <a:blip r:embed="rId2"/>
          <a:srcRect l="6645" t="20835" r="16630" b="8391"/>
          <a:stretch>
            <a:fillRect/>
          </a:stretch>
        </p:blipFill>
        <p:spPr>
          <a:xfrm rot="21579459">
            <a:off x="1312708" y="1654983"/>
            <a:ext cx="11668106" cy="8063829"/>
          </a:xfrm>
          <a:prstGeom prst="rect">
            <a:avLst/>
          </a:prstGeom>
          <a:ln w="12700">
            <a:miter lim="400000"/>
          </a:ln>
        </p:spPr>
      </p:pic>
      <p:sp>
        <p:nvSpPr>
          <p:cNvPr id="236" name="Staying Safe from Coronavirus"/>
          <p:cNvSpPr txBox="1">
            <a:spLocks noGrp="1"/>
          </p:cNvSpPr>
          <p:nvPr>
            <p:ph type="title" idx="4294967295"/>
          </p:nvPr>
        </p:nvSpPr>
        <p:spPr>
          <a:xfrm>
            <a:off x="952500" y="836282"/>
            <a:ext cx="11099800" cy="566275"/>
          </a:xfrm>
          <a:prstGeom prst="rect">
            <a:avLst/>
          </a:prstGeom>
        </p:spPr>
        <p:txBody>
          <a:bodyPr/>
          <a:lstStyle>
            <a:lvl1pPr defTabSz="233679">
              <a:defRPr sz="2800">
                <a:latin typeface="Calibri"/>
                <a:ea typeface="Calibri"/>
                <a:cs typeface="Calibri"/>
                <a:sym typeface="Calibri"/>
              </a:defRPr>
            </a:lvl1pPr>
          </a:lstStyle>
          <a:p>
            <a:pPr algn="ctr"/>
            <a:r>
              <a:rPr lang="en-IN" b="1" dirty="0">
                <a:latin typeface="+mj-lt"/>
              </a:rPr>
              <a:t>Staying safe from coronavirus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e for Parents and Caregivers:…"/>
          <p:cNvSpPr txBox="1"/>
          <p:nvPr/>
        </p:nvSpPr>
        <p:spPr>
          <a:xfrm>
            <a:off x="598487" y="1636713"/>
            <a:ext cx="11912167" cy="7903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p>
            <a:pPr algn="l" defTabSz="386973">
              <a:lnSpc>
                <a:spcPct val="150000"/>
              </a:lnSpc>
              <a:spcBef>
                <a:spcPts val="1000"/>
              </a:spcBef>
              <a:defRPr sz="2116" b="1">
                <a:latin typeface="Calibri"/>
                <a:ea typeface="Calibri"/>
                <a:cs typeface="Calibri"/>
                <a:sym typeface="Calibri"/>
              </a:defRPr>
            </a:pPr>
            <a:r>
              <a:rPr sz="2600" dirty="0">
                <a:latin typeface="+mj-lt"/>
              </a:rPr>
              <a:t>Cue for Parents and Caregivers:</a:t>
            </a:r>
            <a:endParaRPr lang="en-US" sz="2600" dirty="0">
              <a:latin typeface="+mj-lt"/>
            </a:endParaRPr>
          </a:p>
          <a:p>
            <a:pPr algn="l" defTabSz="494465">
              <a:lnSpc>
                <a:spcPct val="120000"/>
              </a:lnSpc>
              <a:defRPr sz="2116">
                <a:latin typeface="Calibri"/>
                <a:ea typeface="Calibri"/>
                <a:cs typeface="Calibri"/>
                <a:sym typeface="Calibri"/>
              </a:defRPr>
            </a:pPr>
            <a:r>
              <a:rPr dirty="0">
                <a:latin typeface="+mj-lt"/>
              </a:rPr>
              <a:t>This part of the document provides an Infographic Poster for awareness building activities and Worksheet (based on the same poster) explaining Symptomatology, Contagion and Prevention for Covid-19. </a:t>
            </a:r>
            <a:r>
              <a:rPr lang="en-US" dirty="0">
                <a:latin typeface="+mj-lt"/>
              </a:rPr>
              <a:t>The </a:t>
            </a:r>
            <a:r>
              <a:rPr dirty="0">
                <a:latin typeface="+mj-lt"/>
              </a:rPr>
              <a:t> infographic based awareness poster can be used by parents and caregivers</a:t>
            </a:r>
            <a:r>
              <a:rPr lang="en-US" dirty="0">
                <a:latin typeface="+mj-lt"/>
              </a:rPr>
              <a:t>. </a:t>
            </a:r>
            <a:r>
              <a:rPr dirty="0">
                <a:latin typeface="+mj-lt"/>
              </a:rPr>
              <a:t>The same poster is also provided as a worksheet tool. Once the caregiver has explained the infographic poster, the tool can be </a:t>
            </a:r>
            <a:r>
              <a:rPr dirty="0">
                <a:solidFill>
                  <a:schemeClr val="tx1"/>
                </a:solidFill>
                <a:latin typeface="+mj-lt"/>
              </a:rPr>
              <a:t>distributed as </a:t>
            </a:r>
            <a:r>
              <a:rPr lang="en-US" dirty="0">
                <a:solidFill>
                  <a:schemeClr val="tx1"/>
                </a:solidFill>
                <a:latin typeface="+mj-lt"/>
              </a:rPr>
              <a:t>a </a:t>
            </a:r>
            <a:r>
              <a:rPr dirty="0">
                <a:latin typeface="+mj-lt"/>
              </a:rPr>
              <a:t>simple print-out for child</a:t>
            </a:r>
            <a:r>
              <a:rPr lang="en-US" dirty="0">
                <a:latin typeface="+mj-lt"/>
              </a:rPr>
              <a:t>ren</a:t>
            </a:r>
            <a:r>
              <a:rPr dirty="0">
                <a:latin typeface="+mj-lt"/>
              </a:rPr>
              <a:t> to reinforce the learnings in any language they choose as a lesson plan.</a:t>
            </a:r>
          </a:p>
          <a:p>
            <a:pPr algn="l" defTabSz="494465">
              <a:lnSpc>
                <a:spcPct val="120000"/>
              </a:lnSpc>
              <a:defRPr sz="2116">
                <a:latin typeface="Calibri"/>
                <a:ea typeface="Calibri"/>
                <a:cs typeface="Calibri"/>
                <a:sym typeface="Calibri"/>
              </a:defRPr>
            </a:pPr>
            <a:endParaRPr lang="en-IN" dirty="0">
              <a:latin typeface="+mj-lt"/>
            </a:endParaRPr>
          </a:p>
          <a:p>
            <a:pPr algn="l" defTabSz="494465">
              <a:lnSpc>
                <a:spcPct val="120000"/>
              </a:lnSpc>
              <a:defRPr sz="2116">
                <a:latin typeface="Calibri"/>
                <a:ea typeface="Calibri"/>
                <a:cs typeface="Calibri"/>
                <a:sym typeface="Calibri"/>
              </a:defRPr>
            </a:pPr>
            <a:r>
              <a:rPr lang="en-US" dirty="0">
                <a:latin typeface="+mj-lt"/>
              </a:rPr>
              <a:t>P</a:t>
            </a:r>
            <a:r>
              <a:rPr dirty="0">
                <a:latin typeface="+mj-lt"/>
              </a:rPr>
              <a:t>arents and caregivers can use the following key points in their awareness building session when explaining the poster:</a:t>
            </a:r>
          </a:p>
          <a:p>
            <a:pPr algn="l" defTabSz="494465">
              <a:lnSpc>
                <a:spcPct val="120000"/>
              </a:lnSpc>
              <a:defRPr sz="2116">
                <a:latin typeface="Calibri"/>
                <a:ea typeface="Calibri"/>
                <a:cs typeface="Calibri"/>
                <a:sym typeface="Calibri"/>
              </a:defRPr>
            </a:pPr>
            <a:endParaRPr dirty="0">
              <a:latin typeface="+mj-lt"/>
            </a:endParaRPr>
          </a:p>
          <a:p>
            <a:pPr algn="just" defTabSz="386973">
              <a:defRPr sz="2116" b="1" u="sng">
                <a:solidFill>
                  <a:srgbClr val="222222"/>
                </a:solidFill>
                <a:latin typeface="Calibri"/>
                <a:ea typeface="Calibri"/>
                <a:cs typeface="Calibri"/>
                <a:sym typeface="Calibri"/>
              </a:defRPr>
            </a:pPr>
            <a:r>
              <a:rPr dirty="0">
                <a:latin typeface="+mj-lt"/>
              </a:rPr>
              <a:t>‘DO THE FIVE’</a:t>
            </a:r>
            <a:r>
              <a:rPr dirty="0">
                <a:solidFill>
                  <a:srgbClr val="000000"/>
                </a:solidFill>
                <a:latin typeface="+mj-lt"/>
              </a:rPr>
              <a:t> and h</a:t>
            </a:r>
            <a:r>
              <a:rPr dirty="0">
                <a:latin typeface="+mj-lt"/>
              </a:rPr>
              <a:t>elp stop coronavirus from spreading by following these 5 basic steps:</a:t>
            </a:r>
          </a:p>
          <a:p>
            <a:pPr algn="just" defTabSz="386973">
              <a:defRPr sz="2116" b="1" u="sng">
                <a:latin typeface="Calibri"/>
                <a:ea typeface="Calibri"/>
                <a:cs typeface="Calibri"/>
                <a:sym typeface="Calibri"/>
              </a:defRPr>
            </a:pPr>
            <a:endParaRPr dirty="0">
              <a:latin typeface="+mj-lt"/>
            </a:endParaRPr>
          </a:p>
          <a:p>
            <a:pPr algn="just" defTabSz="386973">
              <a:lnSpc>
                <a:spcPct val="150000"/>
              </a:lnSpc>
              <a:defRPr sz="2116" b="1">
                <a:solidFill>
                  <a:srgbClr val="E94235"/>
                </a:solidFill>
                <a:latin typeface="Calibri"/>
                <a:ea typeface="Calibri"/>
                <a:cs typeface="Calibri"/>
                <a:sym typeface="Calibri"/>
              </a:defRPr>
            </a:pPr>
            <a:r>
              <a:rPr dirty="0">
                <a:solidFill>
                  <a:schemeClr val="tx1"/>
                </a:solidFill>
                <a:latin typeface="+mj-lt"/>
              </a:rPr>
              <a:t>1</a:t>
            </a:r>
            <a:r>
              <a:rPr lang="en-US" dirty="0">
                <a:solidFill>
                  <a:schemeClr val="tx1"/>
                </a:solidFill>
                <a:latin typeface="+mj-lt"/>
              </a:rPr>
              <a:t>.</a:t>
            </a:r>
            <a:r>
              <a:rPr dirty="0">
                <a:solidFill>
                  <a:schemeClr val="tx1"/>
                </a:solidFill>
                <a:latin typeface="+mj-lt"/>
              </a:rPr>
              <a:t> HANDS: </a:t>
            </a:r>
            <a:r>
              <a:rPr b="0" dirty="0">
                <a:solidFill>
                  <a:schemeClr val="tx1"/>
                </a:solidFill>
                <a:latin typeface="+mj-lt"/>
              </a:rPr>
              <a:t>Wash them often (regularly for 20 seconds, with soap and water or alcohol-based hand rub.) </a:t>
            </a:r>
            <a:endParaRPr dirty="0">
              <a:solidFill>
                <a:schemeClr val="tx1"/>
              </a:solidFill>
              <a:latin typeface="+mj-lt"/>
            </a:endParaRPr>
          </a:p>
          <a:p>
            <a:pPr algn="just" defTabSz="386973">
              <a:lnSpc>
                <a:spcPct val="150000"/>
              </a:lnSpc>
              <a:defRPr sz="2116" b="1">
                <a:solidFill>
                  <a:srgbClr val="E94235"/>
                </a:solidFill>
                <a:latin typeface="Calibri"/>
                <a:ea typeface="Calibri"/>
                <a:cs typeface="Calibri"/>
                <a:sym typeface="Calibri"/>
              </a:defRPr>
            </a:pPr>
            <a:r>
              <a:rPr dirty="0">
                <a:solidFill>
                  <a:schemeClr val="tx1"/>
                </a:solidFill>
                <a:latin typeface="+mj-lt"/>
              </a:rPr>
              <a:t>2</a:t>
            </a:r>
            <a:r>
              <a:rPr lang="en-US" dirty="0">
                <a:solidFill>
                  <a:schemeClr val="tx1"/>
                </a:solidFill>
                <a:latin typeface="+mj-lt"/>
              </a:rPr>
              <a:t>.</a:t>
            </a:r>
            <a:r>
              <a:rPr dirty="0">
                <a:solidFill>
                  <a:schemeClr val="tx1"/>
                </a:solidFill>
                <a:latin typeface="+mj-lt"/>
              </a:rPr>
              <a:t> ELBOW: </a:t>
            </a:r>
            <a:r>
              <a:rPr b="0" dirty="0">
                <a:solidFill>
                  <a:schemeClr val="tx1"/>
                </a:solidFill>
                <a:latin typeface="+mj-lt"/>
              </a:rPr>
              <a:t>Cough into it</a:t>
            </a:r>
            <a:endParaRPr dirty="0">
              <a:solidFill>
                <a:schemeClr val="tx1"/>
              </a:solidFill>
              <a:latin typeface="+mj-lt"/>
            </a:endParaRPr>
          </a:p>
          <a:p>
            <a:pPr algn="just" defTabSz="386973">
              <a:lnSpc>
                <a:spcPct val="150000"/>
              </a:lnSpc>
              <a:defRPr sz="2116" b="1">
                <a:solidFill>
                  <a:srgbClr val="E94235"/>
                </a:solidFill>
                <a:latin typeface="Calibri"/>
                <a:ea typeface="Calibri"/>
                <a:cs typeface="Calibri"/>
                <a:sym typeface="Calibri"/>
              </a:defRPr>
            </a:pPr>
            <a:r>
              <a:rPr dirty="0">
                <a:solidFill>
                  <a:schemeClr val="tx1"/>
                </a:solidFill>
                <a:latin typeface="+mj-lt"/>
              </a:rPr>
              <a:t>3</a:t>
            </a:r>
            <a:r>
              <a:rPr lang="en-US" dirty="0">
                <a:solidFill>
                  <a:schemeClr val="tx1"/>
                </a:solidFill>
                <a:latin typeface="+mj-lt"/>
              </a:rPr>
              <a:t>.</a:t>
            </a:r>
            <a:r>
              <a:rPr dirty="0">
                <a:solidFill>
                  <a:schemeClr val="tx1"/>
                </a:solidFill>
                <a:latin typeface="+mj-lt"/>
              </a:rPr>
              <a:t> FACE: </a:t>
            </a:r>
            <a:r>
              <a:rPr b="0" dirty="0">
                <a:solidFill>
                  <a:schemeClr val="tx1"/>
                </a:solidFill>
                <a:latin typeface="+mj-lt"/>
              </a:rPr>
              <a:t>Don’t touch it (with unclean hands)</a:t>
            </a:r>
            <a:endParaRPr dirty="0">
              <a:solidFill>
                <a:schemeClr val="tx1"/>
              </a:solidFill>
              <a:latin typeface="+mj-lt"/>
            </a:endParaRPr>
          </a:p>
          <a:p>
            <a:pPr algn="just" defTabSz="386973">
              <a:lnSpc>
                <a:spcPct val="150000"/>
              </a:lnSpc>
              <a:defRPr sz="2116" b="1">
                <a:solidFill>
                  <a:srgbClr val="E94235"/>
                </a:solidFill>
                <a:latin typeface="Calibri"/>
                <a:ea typeface="Calibri"/>
                <a:cs typeface="Calibri"/>
                <a:sym typeface="Calibri"/>
              </a:defRPr>
            </a:pPr>
            <a:r>
              <a:rPr dirty="0">
                <a:solidFill>
                  <a:schemeClr val="tx1"/>
                </a:solidFill>
                <a:latin typeface="+mj-lt"/>
              </a:rPr>
              <a:t>4</a:t>
            </a:r>
            <a:r>
              <a:rPr lang="en-US" dirty="0">
                <a:solidFill>
                  <a:schemeClr val="tx1"/>
                </a:solidFill>
                <a:latin typeface="+mj-lt"/>
              </a:rPr>
              <a:t>.</a:t>
            </a:r>
            <a:r>
              <a:rPr dirty="0">
                <a:solidFill>
                  <a:schemeClr val="tx1"/>
                </a:solidFill>
                <a:latin typeface="+mj-lt"/>
              </a:rPr>
              <a:t> SPACE: </a:t>
            </a:r>
            <a:r>
              <a:rPr b="0" dirty="0">
                <a:solidFill>
                  <a:schemeClr val="tx1"/>
                </a:solidFill>
                <a:latin typeface="+mj-lt"/>
              </a:rPr>
              <a:t>Keep safe distance (1 meter or 3 feet) with people who are unwell and show signs of flu</a:t>
            </a:r>
            <a:endParaRPr dirty="0">
              <a:solidFill>
                <a:schemeClr val="tx1"/>
              </a:solidFill>
              <a:latin typeface="+mj-lt"/>
            </a:endParaRPr>
          </a:p>
          <a:p>
            <a:pPr algn="just" defTabSz="386973">
              <a:lnSpc>
                <a:spcPct val="150000"/>
              </a:lnSpc>
              <a:defRPr sz="2116" b="1">
                <a:solidFill>
                  <a:srgbClr val="E94235"/>
                </a:solidFill>
                <a:latin typeface="Calibri"/>
                <a:ea typeface="Calibri"/>
                <a:cs typeface="Calibri"/>
                <a:sym typeface="Calibri"/>
              </a:defRPr>
            </a:pPr>
            <a:r>
              <a:rPr dirty="0">
                <a:solidFill>
                  <a:schemeClr val="tx1"/>
                </a:solidFill>
                <a:latin typeface="+mj-lt"/>
              </a:rPr>
              <a:t>5</a:t>
            </a:r>
            <a:r>
              <a:rPr lang="en-US" dirty="0">
                <a:solidFill>
                  <a:schemeClr val="tx1"/>
                </a:solidFill>
                <a:latin typeface="+mj-lt"/>
              </a:rPr>
              <a:t>.</a:t>
            </a:r>
            <a:r>
              <a:rPr dirty="0">
                <a:solidFill>
                  <a:schemeClr val="tx1"/>
                </a:solidFill>
                <a:latin typeface="+mj-lt"/>
              </a:rPr>
              <a:t> </a:t>
            </a:r>
            <a:r>
              <a:rPr dirty="0">
                <a:solidFill>
                  <a:srgbClr val="222222"/>
                </a:solidFill>
                <a:latin typeface="+mj-lt"/>
              </a:rPr>
              <a:t>HOME : </a:t>
            </a:r>
            <a:r>
              <a:rPr b="0" dirty="0">
                <a:solidFill>
                  <a:srgbClr val="222222"/>
                </a:solidFill>
                <a:latin typeface="+mj-lt"/>
              </a:rPr>
              <a:t>Stay at Home</a:t>
            </a:r>
            <a:endParaRPr lang="en-US" b="0" dirty="0">
              <a:solidFill>
                <a:srgbClr val="222222"/>
              </a:solidFill>
              <a:latin typeface="+mj-lt"/>
            </a:endParaRPr>
          </a:p>
          <a:p>
            <a:pPr algn="just" defTabSz="386973">
              <a:lnSpc>
                <a:spcPct val="110000"/>
              </a:lnSpc>
              <a:defRPr sz="2116" b="1">
                <a:solidFill>
                  <a:srgbClr val="E94235"/>
                </a:solidFill>
                <a:latin typeface="Calibri"/>
                <a:ea typeface="Calibri"/>
                <a:cs typeface="Calibri"/>
                <a:sym typeface="Calibri"/>
              </a:defRPr>
            </a:pPr>
            <a:r>
              <a:rPr lang="en-US" sz="1900" b="1" dirty="0">
                <a:solidFill>
                  <a:srgbClr val="222222"/>
                </a:solidFill>
                <a:latin typeface="+mn-lt"/>
              </a:rPr>
              <a:t>NOTE: It is important to tell children that these 5 basic steps must be followed by all. Demonstrate by following yourself. </a:t>
            </a:r>
            <a:endParaRPr sz="1900" b="0" dirty="0">
              <a:solidFill>
                <a:srgbClr val="222222"/>
              </a:solidFill>
              <a:latin typeface="+mn-lt"/>
            </a:endParaRPr>
          </a:p>
        </p:txBody>
      </p:sp>
      <p:sp>
        <p:nvSpPr>
          <p:cNvPr id="4" name="Rectangle 3">
            <a:extLst>
              <a:ext uri="{FF2B5EF4-FFF2-40B4-BE49-F238E27FC236}">
                <a16:creationId xmlns:a16="http://schemas.microsoft.com/office/drawing/2014/main" xmlns="" id="{580B47EF-A879-4E41-898D-96C2CFF460EC}"/>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Infographic Poster and Worksheet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1.jpe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7271" y="1121491"/>
            <a:ext cx="12210257" cy="8632109"/>
          </a:xfrm>
          <a:prstGeom prst="rect">
            <a:avLst/>
          </a:prstGeom>
          <a:ln w="12700">
            <a:miter lim="400000"/>
          </a:ln>
        </p:spPr>
      </p:pic>
      <p:sp>
        <p:nvSpPr>
          <p:cNvPr id="242" name="INFOGRAPHIC POSTER"/>
          <p:cNvSpPr txBox="1">
            <a:spLocks noGrp="1"/>
          </p:cNvSpPr>
          <p:nvPr>
            <p:ph type="title" idx="4294967295"/>
          </p:nvPr>
        </p:nvSpPr>
        <p:spPr>
          <a:xfrm>
            <a:off x="1110454" y="571959"/>
            <a:ext cx="11099803" cy="549532"/>
          </a:xfrm>
          <a:prstGeom prst="rect">
            <a:avLst/>
          </a:prstGeom>
        </p:spPr>
        <p:txBody>
          <a:bodyPr/>
          <a:lstStyle>
            <a:lvl1pPr defTabSz="233679">
              <a:defRPr sz="2800">
                <a:latin typeface="Calibri"/>
                <a:ea typeface="Calibri"/>
                <a:cs typeface="Calibri"/>
                <a:sym typeface="Calibri"/>
              </a:defRPr>
            </a:lvl1pPr>
          </a:lstStyle>
          <a:p>
            <a:pPr algn="ctr"/>
            <a:r>
              <a:rPr lang="en-IN" b="1" dirty="0">
                <a:latin typeface="+mj-lt"/>
              </a:rPr>
              <a:t>Infographic poster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0.jpe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8488" y="1464435"/>
            <a:ext cx="11555272" cy="8169064"/>
          </a:xfrm>
          <a:prstGeom prst="rect">
            <a:avLst/>
          </a:prstGeom>
          <a:ln w="12700">
            <a:miter lim="400000"/>
          </a:ln>
        </p:spPr>
      </p:pic>
      <p:sp>
        <p:nvSpPr>
          <p:cNvPr id="2" name="TextBox 1">
            <a:extLst>
              <a:ext uri="{FF2B5EF4-FFF2-40B4-BE49-F238E27FC236}">
                <a16:creationId xmlns:a16="http://schemas.microsoft.com/office/drawing/2014/main" xmlns="" id="{6ABC25D8-D672-4EC4-A76A-F9AED3F1ED5C}"/>
              </a:ext>
            </a:extLst>
          </p:cNvPr>
          <p:cNvSpPr txBox="1"/>
          <p:nvPr/>
        </p:nvSpPr>
        <p:spPr>
          <a:xfrm>
            <a:off x="1002146" y="758747"/>
            <a:ext cx="11000509" cy="523220"/>
          </a:xfrm>
          <a:prstGeom prst="rect">
            <a:avLst/>
          </a:prstGeom>
          <a:noFill/>
        </p:spPr>
        <p:txBody>
          <a:bodyPr wrap="square" rtlCol="0">
            <a:spAutoFit/>
          </a:bodyPr>
          <a:lstStyle/>
          <a:p>
            <a:r>
              <a:rPr lang="en-US" sz="2800" b="1" dirty="0">
                <a:latin typeface="+mj-lt"/>
              </a:rPr>
              <a:t>Fill the worksheet with the help of a parent or caregiver</a:t>
            </a:r>
            <a:endParaRPr lang="en-IN" sz="2800" b="1" dirty="0">
              <a:latin typeface="+mj-lt"/>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4.jpeg"/>
          <p:cNvPicPr>
            <a:picLocks noChangeAspect="1"/>
          </p:cNvPicPr>
          <p:nvPr/>
        </p:nvPicPr>
        <p:blipFill rotWithShape="1">
          <a:blip r:embed="rId2">
            <a:extLst>
              <a:ext uri="{28A0092B-C50C-407E-A947-70E740481C1C}">
                <a14:useLocalDpi xmlns:a14="http://schemas.microsoft.com/office/drawing/2010/main" val="0"/>
              </a:ext>
            </a:extLst>
          </a:blip>
          <a:srcRect t="4818" b="26796"/>
          <a:stretch/>
        </p:blipFill>
        <p:spPr>
          <a:xfrm>
            <a:off x="627385" y="1454931"/>
            <a:ext cx="11750030" cy="7506189"/>
          </a:xfrm>
          <a:prstGeom prst="rect">
            <a:avLst/>
          </a:prstGeom>
          <a:ln w="12700">
            <a:miter lim="400000"/>
          </a:ln>
        </p:spPr>
      </p:pic>
      <p:sp>
        <p:nvSpPr>
          <p:cNvPr id="2" name="TextBox 1"/>
          <p:cNvSpPr txBox="1"/>
          <p:nvPr/>
        </p:nvSpPr>
        <p:spPr>
          <a:xfrm>
            <a:off x="627384" y="1437930"/>
            <a:ext cx="12072615"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defTabSz="345871">
              <a:spcBef>
                <a:spcPts val="800"/>
              </a:spcBef>
              <a:defRPr sz="2046">
                <a:latin typeface="Calibri"/>
                <a:ea typeface="Calibri"/>
                <a:cs typeface="Calibri"/>
                <a:sym typeface="Calibri"/>
              </a:defRPr>
            </a:pPr>
            <a:r>
              <a:rPr lang="en-US" sz="2000" dirty="0">
                <a:latin typeface="+mn-lt"/>
              </a:rPr>
              <a:t>This section provides  child-friendly tips on “How to talk to children about coronavirus disease 2019 (COVID-19) - Do’s and </a:t>
            </a:r>
            <a:r>
              <a:rPr lang="en-US" sz="2000" dirty="0" err="1">
                <a:latin typeface="+mn-lt"/>
              </a:rPr>
              <a:t>Dont’s</a:t>
            </a:r>
            <a:r>
              <a:rPr lang="en-US" sz="2000" dirty="0">
                <a:latin typeface="+mn-lt"/>
              </a:rPr>
              <a:t>”</a:t>
            </a:r>
          </a:p>
        </p:txBody>
      </p:sp>
      <p:sp>
        <p:nvSpPr>
          <p:cNvPr id="3" name="TextBox 2"/>
          <p:cNvSpPr txBox="1"/>
          <p:nvPr/>
        </p:nvSpPr>
        <p:spPr>
          <a:xfrm>
            <a:off x="627385" y="8580681"/>
            <a:ext cx="1207261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000" dirty="0">
                <a:latin typeface="+mn-lt"/>
                <a:ea typeface="Calibri"/>
                <a:cs typeface="Calibri"/>
              </a:rPr>
              <a:t>Make sure you talk positively and emphasize on the importance of effective prevention measures, including following safe tips on handwashing. Remember to not make the conversation scary or fear-based for the child. </a:t>
            </a:r>
          </a:p>
        </p:txBody>
      </p:sp>
      <p:sp>
        <p:nvSpPr>
          <p:cNvPr id="6" name="Rectangle 5">
            <a:extLst>
              <a:ext uri="{FF2B5EF4-FFF2-40B4-BE49-F238E27FC236}">
                <a16:creationId xmlns:a16="http://schemas.microsoft.com/office/drawing/2014/main" xmlns="" id="{2274F584-DD7C-4124-8C71-ED4F9D23E0E8}"/>
              </a:ext>
            </a:extLst>
          </p:cNvPr>
          <p:cNvSpPr/>
          <p:nvPr/>
        </p:nvSpPr>
        <p:spPr>
          <a:xfrm>
            <a:off x="627385" y="762784"/>
            <a:ext cx="12072615" cy="523220"/>
          </a:xfrm>
          <a:prstGeom prst="rect">
            <a:avLst/>
          </a:prstGeom>
        </p:spPr>
        <p:txBody>
          <a:bodyPr wrap="square">
            <a:spAutoFit/>
          </a:bodyPr>
          <a:lstStyle/>
          <a:p>
            <a:pPr algn="l"/>
            <a:r>
              <a:rPr lang="en-US" sz="2800" b="1" dirty="0">
                <a:solidFill>
                  <a:srgbClr val="00B0F0"/>
                </a:solidFill>
                <a:latin typeface="+mj-lt"/>
              </a:rPr>
              <a:t>Handout for caregivers with covid-19 messaging on do’s and don’ts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xmlns="" id="{F4F81857-0172-4AD5-834A-980F5D2715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6" t="3594" r="1936" b="3459"/>
          <a:stretch/>
        </p:blipFill>
        <p:spPr>
          <a:xfrm>
            <a:off x="0" y="861391"/>
            <a:ext cx="13004800" cy="889220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71C9126-6D6A-4F94-95FE-BB35B26CFCF4}"/>
              </a:ext>
            </a:extLst>
          </p:cNvPr>
          <p:cNvSpPr txBox="1"/>
          <p:nvPr/>
        </p:nvSpPr>
        <p:spPr>
          <a:xfrm>
            <a:off x="615591" y="881573"/>
            <a:ext cx="11912167" cy="8279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b="1" dirty="0">
                <a:latin typeface="+mj-lt"/>
              </a:rPr>
              <a:t>MESSAGE</a:t>
            </a:r>
          </a:p>
          <a:p>
            <a:pPr algn="l"/>
            <a:endParaRPr lang="en-US" sz="1800" dirty="0">
              <a:latin typeface="+mj-lt"/>
            </a:endParaRPr>
          </a:p>
          <a:p>
            <a:pPr algn="just">
              <a:spcBef>
                <a:spcPts val="600"/>
              </a:spcBef>
              <a:spcAft>
                <a:spcPts val="600"/>
              </a:spcAft>
            </a:pPr>
            <a:r>
              <a:rPr lang="en-US" sz="1900" dirty="0">
                <a:latin typeface="+mj-lt"/>
              </a:rPr>
              <a:t>Friends, </a:t>
            </a:r>
          </a:p>
          <a:p>
            <a:pPr algn="just">
              <a:spcBef>
                <a:spcPts val="600"/>
              </a:spcBef>
              <a:spcAft>
                <a:spcPts val="600"/>
              </a:spcAft>
            </a:pPr>
            <a:r>
              <a:rPr lang="en-US" sz="1900" dirty="0">
                <a:latin typeface="+mj-lt"/>
              </a:rPr>
              <a:t>COVID 19 has forced most of us to be confined inside our homes. Human history will record this period as a time of unparalleled separation and crisis but also of great courage, learning and collaboration. Each one of us is having to review/ rethink the way they function and their way of life itself. As we have seen across the world in multiple situations of crisis, children being the most vulnerable are often the worst affected. To fight Covid19, the country is under lockdown to contain the spread of the pandemic. However, CHILDLINE’s message to every child in distress or concerned adult has been from day 1 – ‘We are not locked down!’ As India’s exclusive emergency helpline for children, how could 1098 possibly be? </a:t>
            </a:r>
          </a:p>
          <a:p>
            <a:pPr algn="just">
              <a:spcBef>
                <a:spcPts val="600"/>
              </a:spcBef>
              <a:spcAft>
                <a:spcPts val="600"/>
              </a:spcAft>
            </a:pPr>
            <a:r>
              <a:rPr lang="en-US" sz="1900" dirty="0">
                <a:latin typeface="+mj-lt"/>
              </a:rPr>
              <a:t>CHILDLINE has seen a spike in calls by 50% since the lockdown including people calling in for information on the pandemic. Amongst these a percentage of calls have required reaching out and physically intervening including for nutrition, shelter and medical assistance, and also to prevent or protect from abuse, violence and exploitation such as abandonment, physical abuse, child </a:t>
            </a:r>
            <a:r>
              <a:rPr lang="en-US" sz="1900" dirty="0" err="1">
                <a:latin typeface="+mj-lt"/>
              </a:rPr>
              <a:t>labour</a:t>
            </a:r>
            <a:r>
              <a:rPr lang="en-US" sz="1900" dirty="0">
                <a:latin typeface="+mj-lt"/>
              </a:rPr>
              <a:t>, child marriage and so on. Despite the constraints and challenges encountered while doing so in these circumstances, CHILDLINE has reached out to the child, comforted, provided immediate help and connected to the concerned authorities for long term assistance. We would like to place on record our gratitude to the Ministry of Women and Child Development, State Governments and District Administrations/Child Protection Services, who have helped us to help children. </a:t>
            </a:r>
          </a:p>
          <a:p>
            <a:pPr algn="just">
              <a:spcBef>
                <a:spcPts val="600"/>
              </a:spcBef>
              <a:spcAft>
                <a:spcPts val="600"/>
              </a:spcAft>
            </a:pPr>
            <a:r>
              <a:rPr lang="en-US" sz="2000" dirty="0"/>
              <a:t>While the  medical and economic consequences of COVID 19 are critical and well known, 1098’s work with children keeps reminding us, that the importance of psychological and emotional wellness to fight this fight, will determine their well being for the rest of their lives. This is especially so for children regardless of where they are now– in their families, isolation facilities, child care institutions or in foster care. </a:t>
            </a:r>
            <a:endParaRPr lang="en-US" sz="1900" dirty="0">
              <a:latin typeface="+mj-lt"/>
            </a:endParaRPr>
          </a:p>
          <a:p>
            <a:pPr algn="just">
              <a:spcBef>
                <a:spcPts val="500"/>
              </a:spcBef>
              <a:spcAft>
                <a:spcPts val="500"/>
              </a:spcAft>
            </a:pPr>
            <a:endParaRPr lang="en-US" sz="1800" dirty="0">
              <a:latin typeface="+mj-lt"/>
            </a:endParaRPr>
          </a:p>
        </p:txBody>
      </p:sp>
      <p:pic>
        <p:nvPicPr>
          <p:cNvPr id="3" name="Picture 2" descr="A close up of a logo&#10;&#10;Description automatically generated">
            <a:extLst>
              <a:ext uri="{FF2B5EF4-FFF2-40B4-BE49-F238E27FC236}">
                <a16:creationId xmlns:a16="http://schemas.microsoft.com/office/drawing/2014/main" xmlns="" id="{A52D8C73-75A4-4005-B305-DD26A3E6EE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31" y="209115"/>
            <a:ext cx="1440945" cy="1030723"/>
          </a:xfrm>
          <a:prstGeom prst="rect">
            <a:avLst/>
          </a:prstGeom>
        </p:spPr>
      </p:pic>
      <p:pic>
        <p:nvPicPr>
          <p:cNvPr id="4" name="Picture 3" descr="A close up of a sign&#10;&#10;Description automatically generated">
            <a:extLst>
              <a:ext uri="{FF2B5EF4-FFF2-40B4-BE49-F238E27FC236}">
                <a16:creationId xmlns:a16="http://schemas.microsoft.com/office/drawing/2014/main" xmlns="" id="{4AC547C5-C361-456C-89D1-2DEE76238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1176" y="0"/>
            <a:ext cx="1236492" cy="1236492"/>
          </a:xfrm>
          <a:prstGeom prst="rect">
            <a:avLst/>
          </a:prstGeom>
        </p:spPr>
      </p:pic>
    </p:spTree>
    <p:extLst>
      <p:ext uri="{BB962C8B-B14F-4D97-AF65-F5344CB8AC3E}">
        <p14:creationId xmlns:p14="http://schemas.microsoft.com/office/powerpoint/2010/main" val="232241179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WhatsApp Image 2020-04-03 at 7.41.28 PM.jpeg"/>
          <p:cNvPicPr>
            <a:picLocks noChangeAspect="1"/>
          </p:cNvPicPr>
          <p:nvPr/>
        </p:nvPicPr>
        <p:blipFill rotWithShape="1">
          <a:blip r:embed="rId2" cstate="print">
            <a:extLst>
              <a:ext uri="{28A0092B-C50C-407E-A947-70E740481C1C}">
                <a14:useLocalDpi xmlns:a14="http://schemas.microsoft.com/office/drawing/2010/main" val="0"/>
              </a:ext>
            </a:extLst>
          </a:blip>
          <a:srcRect l="2012" t="3409" r="1926" b="3486"/>
          <a:stretch/>
        </p:blipFill>
        <p:spPr>
          <a:xfrm>
            <a:off x="0" y="842636"/>
            <a:ext cx="13004800" cy="8910964"/>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WhatsApp Image 2020-04-03 at 7.41.29 PM.jpeg"/>
          <p:cNvPicPr>
            <a:picLocks noChangeAspect="1"/>
          </p:cNvPicPr>
          <p:nvPr/>
        </p:nvPicPr>
        <p:blipFill rotWithShape="1">
          <a:blip r:embed="rId2" cstate="print">
            <a:extLst>
              <a:ext uri="{28A0092B-C50C-407E-A947-70E740481C1C}">
                <a14:useLocalDpi xmlns:a14="http://schemas.microsoft.com/office/drawing/2010/main" val="0"/>
              </a:ext>
            </a:extLst>
          </a:blip>
          <a:srcRect l="2163" t="3358" r="1806" b="3969"/>
          <a:stretch/>
        </p:blipFill>
        <p:spPr>
          <a:xfrm>
            <a:off x="0" y="878704"/>
            <a:ext cx="13004800" cy="8874896"/>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WhatsApp Image 2020-04-03 at 7.41.29 PM.jpeg"/>
          <p:cNvPicPr>
            <a:picLocks noChangeAspect="1"/>
          </p:cNvPicPr>
          <p:nvPr/>
        </p:nvPicPr>
        <p:blipFill rotWithShape="1">
          <a:blip r:embed="rId2" cstate="print">
            <a:extLst>
              <a:ext uri="{28A0092B-C50C-407E-A947-70E740481C1C}">
                <a14:useLocalDpi xmlns:a14="http://schemas.microsoft.com/office/drawing/2010/main" val="0"/>
              </a:ext>
            </a:extLst>
          </a:blip>
          <a:srcRect l="2708" t="3468" r="2089" b="3765"/>
          <a:stretch/>
        </p:blipFill>
        <p:spPr>
          <a:xfrm>
            <a:off x="0" y="781877"/>
            <a:ext cx="13004800" cy="8961443"/>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WhatsApp Image 2020-04-03 at 7.41.30 PM.jpeg"/>
          <p:cNvPicPr>
            <a:picLocks noChangeAspect="1"/>
          </p:cNvPicPr>
          <p:nvPr/>
        </p:nvPicPr>
        <p:blipFill rotWithShape="1">
          <a:blip r:embed="rId2" cstate="print">
            <a:extLst>
              <a:ext uri="{28A0092B-C50C-407E-A947-70E740481C1C}">
                <a14:useLocalDpi xmlns:a14="http://schemas.microsoft.com/office/drawing/2010/main" val="0"/>
              </a:ext>
            </a:extLst>
          </a:blip>
          <a:srcRect l="2394" t="3949" r="2200" b="3705"/>
          <a:stretch/>
        </p:blipFill>
        <p:spPr>
          <a:xfrm>
            <a:off x="-1" y="834388"/>
            <a:ext cx="13004802" cy="889898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WhatsApp Image 2020-04-03 at 7.41.30 PM.jpeg"/>
          <p:cNvPicPr>
            <a:picLocks noChangeAspect="1"/>
          </p:cNvPicPr>
          <p:nvPr/>
        </p:nvPicPr>
        <p:blipFill rotWithShape="1">
          <a:blip r:embed="rId2" cstate="print">
            <a:extLst>
              <a:ext uri="{28A0092B-C50C-407E-A947-70E740481C1C}">
                <a14:useLocalDpi xmlns:a14="http://schemas.microsoft.com/office/drawing/2010/main" val="0"/>
              </a:ext>
            </a:extLst>
          </a:blip>
          <a:srcRect l="2156" t="3471" r="3124" b="3920"/>
          <a:stretch/>
        </p:blipFill>
        <p:spPr>
          <a:xfrm>
            <a:off x="0" y="761999"/>
            <a:ext cx="13004800" cy="899160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WhatsApp Image 2020-04-03 at 7.41.30 PM.jpeg"/>
          <p:cNvPicPr>
            <a:picLocks noChangeAspect="1"/>
          </p:cNvPicPr>
          <p:nvPr/>
        </p:nvPicPr>
        <p:blipFill rotWithShape="1">
          <a:blip r:embed="rId2" cstate="print">
            <a:extLst>
              <a:ext uri="{28A0092B-C50C-407E-A947-70E740481C1C}">
                <a14:useLocalDpi xmlns:a14="http://schemas.microsoft.com/office/drawing/2010/main" val="0"/>
              </a:ext>
            </a:extLst>
          </a:blip>
          <a:srcRect l="1877" t="3477" r="2130" b="3395"/>
          <a:stretch/>
        </p:blipFill>
        <p:spPr>
          <a:xfrm>
            <a:off x="0" y="834004"/>
            <a:ext cx="13004800" cy="8919596"/>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WhatsApp Image 2020-04-03 at 7.41.31 PM.jpeg"/>
          <p:cNvPicPr>
            <a:picLocks noChangeAspect="1"/>
          </p:cNvPicPr>
          <p:nvPr/>
        </p:nvPicPr>
        <p:blipFill rotWithShape="1">
          <a:blip r:embed="rId2" cstate="print">
            <a:extLst>
              <a:ext uri="{28A0092B-C50C-407E-A947-70E740481C1C}">
                <a14:useLocalDpi xmlns:a14="http://schemas.microsoft.com/office/drawing/2010/main" val="0"/>
              </a:ext>
            </a:extLst>
          </a:blip>
          <a:srcRect l="2163" t="3881" r="2040" b="3948"/>
          <a:stretch/>
        </p:blipFill>
        <p:spPr>
          <a:xfrm>
            <a:off x="0" y="905255"/>
            <a:ext cx="13004800" cy="8848345"/>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p:cNvSpPr txBox="1">
            <a:spLocks noGrp="1"/>
          </p:cNvSpPr>
          <p:nvPr>
            <p:ph type="title" idx="4294967295"/>
          </p:nvPr>
        </p:nvSpPr>
        <p:spPr>
          <a:xfrm>
            <a:off x="1274619" y="2327562"/>
            <a:ext cx="10210800" cy="1080655"/>
          </a:xfrm>
          <a:prstGeom prst="rect">
            <a:avLst/>
          </a:prstGeom>
        </p:spPr>
        <p:txBody>
          <a:bodyPr/>
          <a:lstStyle/>
          <a:p>
            <a:endParaRPr/>
          </a:p>
        </p:txBody>
      </p:sp>
      <p:pic>
        <p:nvPicPr>
          <p:cNvPr id="274" name="1634.jpg" descr="1634.jpg"/>
          <p:cNvPicPr>
            <a:picLocks noChangeAspect="1"/>
          </p:cNvPicPr>
          <p:nvPr/>
        </p:nvPicPr>
        <p:blipFill rotWithShape="1">
          <a:blip r:embed="rId2"/>
          <a:srcRect l="6142" t="16937" r="4482"/>
          <a:stretch/>
        </p:blipFill>
        <p:spPr>
          <a:xfrm>
            <a:off x="-66401" y="1636713"/>
            <a:ext cx="13137601" cy="8139890"/>
          </a:xfrm>
          <a:prstGeom prst="rect">
            <a:avLst/>
          </a:prstGeom>
          <a:ln w="12700">
            <a:miter lim="400000"/>
          </a:ln>
        </p:spPr>
      </p:pic>
      <p:sp>
        <p:nvSpPr>
          <p:cNvPr id="6" name="Rectangle 5">
            <a:extLst>
              <a:ext uri="{FF2B5EF4-FFF2-40B4-BE49-F238E27FC236}">
                <a16:creationId xmlns:a16="http://schemas.microsoft.com/office/drawing/2014/main" xmlns="" id="{F1F045B0-476C-428E-BEBF-6B61CAF31354}"/>
              </a:ext>
            </a:extLst>
          </p:cNvPr>
          <p:cNvSpPr/>
          <p:nvPr/>
        </p:nvSpPr>
        <p:spPr>
          <a:xfrm>
            <a:off x="627385" y="762784"/>
            <a:ext cx="12072615" cy="584775"/>
          </a:xfrm>
          <a:prstGeom prst="rect">
            <a:avLst/>
          </a:prstGeom>
        </p:spPr>
        <p:txBody>
          <a:bodyPr wrap="square">
            <a:spAutoFit/>
          </a:bodyPr>
          <a:lstStyle/>
          <a:p>
            <a:pPr algn="l"/>
            <a:r>
              <a:rPr lang="en-US" sz="3200" b="1" dirty="0">
                <a:solidFill>
                  <a:srgbClr val="00B0F0"/>
                </a:solidFill>
                <a:latin typeface="+mj-lt"/>
              </a:rPr>
              <a:t>Word wizards (storytelling toolkit on covid-19)</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his section contains the following resource:…"/>
          <p:cNvSpPr txBox="1">
            <a:spLocks noGrp="1"/>
          </p:cNvSpPr>
          <p:nvPr>
            <p:ph type="body" idx="4294967295"/>
          </p:nvPr>
        </p:nvSpPr>
        <p:spPr>
          <a:xfrm>
            <a:off x="598488" y="1636713"/>
            <a:ext cx="12072615" cy="7643055"/>
          </a:xfrm>
          <a:prstGeom prst="rect">
            <a:avLst/>
          </a:prstGeom>
        </p:spPr>
        <p:txBody>
          <a:bodyPr/>
          <a:lstStyle/>
          <a:p>
            <a:pPr marL="0" indent="0" algn="just" defTabSz="346053">
              <a:lnSpc>
                <a:spcPct val="100000"/>
              </a:lnSpc>
              <a:spcBef>
                <a:spcPts val="400"/>
              </a:spcBef>
              <a:spcAft>
                <a:spcPts val="400"/>
              </a:spcAft>
              <a:buSzTx/>
              <a:buNone/>
              <a:defRPr sz="2001">
                <a:latin typeface="Calibri"/>
                <a:ea typeface="Calibri"/>
                <a:cs typeface="Calibri"/>
                <a:sym typeface="Calibri"/>
              </a:defRPr>
            </a:pPr>
            <a:r>
              <a:rPr dirty="0">
                <a:cs typeface="Calibri" panose="020F0502020204030204" pitchFamily="34" charset="0"/>
              </a:rPr>
              <a:t>This section contains the following resource:</a:t>
            </a:r>
          </a:p>
          <a:p>
            <a:pPr marL="0" indent="0" algn="just" defTabSz="346053">
              <a:lnSpc>
                <a:spcPct val="100000"/>
              </a:lnSpc>
              <a:spcBef>
                <a:spcPts val="400"/>
              </a:spcBef>
              <a:spcAft>
                <a:spcPts val="400"/>
              </a:spcAft>
              <a:buSzTx/>
              <a:buNone/>
              <a:defRPr sz="2001">
                <a:latin typeface="Calibri"/>
                <a:ea typeface="Calibri"/>
                <a:cs typeface="Calibri"/>
                <a:sym typeface="Calibri"/>
              </a:defRPr>
            </a:pPr>
            <a:r>
              <a:rPr dirty="0">
                <a:cs typeface="Calibri" panose="020F0502020204030204" pitchFamily="34" charset="0"/>
              </a:rPr>
              <a:t>One unique and original </a:t>
            </a:r>
            <a:r>
              <a:rPr lang="en-US" dirty="0">
                <a:cs typeface="Calibri" panose="020F0502020204030204" pitchFamily="34" charset="0"/>
              </a:rPr>
              <a:t>way </a:t>
            </a:r>
            <a:r>
              <a:rPr dirty="0">
                <a:cs typeface="Calibri" panose="020F0502020204030204" pitchFamily="34" charset="0"/>
              </a:rPr>
              <a:t> to engage </a:t>
            </a:r>
            <a:r>
              <a:rPr lang="en-US" dirty="0">
                <a:cs typeface="Calibri" panose="020F0502020204030204" pitchFamily="34" charset="0"/>
              </a:rPr>
              <a:t>children</a:t>
            </a:r>
            <a:r>
              <a:rPr dirty="0">
                <a:cs typeface="Calibri" panose="020F0502020204030204" pitchFamily="34" charset="0"/>
              </a:rPr>
              <a:t> </a:t>
            </a:r>
            <a:r>
              <a:rPr lang="en-US" dirty="0">
                <a:cs typeface="Calibri" panose="020F0502020204030204" pitchFamily="34" charset="0"/>
              </a:rPr>
              <a:t>is </a:t>
            </a:r>
            <a:r>
              <a:rPr dirty="0">
                <a:cs typeface="Calibri" panose="020F0502020204030204" pitchFamily="34" charset="0"/>
              </a:rPr>
              <a:t>through storytelling activities to address their anxiety, loneliness and help them cope with stress </a:t>
            </a:r>
            <a:r>
              <a:rPr lang="en-US" dirty="0">
                <a:cs typeface="Calibri" panose="020F0502020204030204" pitchFamily="34" charset="0"/>
              </a:rPr>
              <a:t> and anxiety </a:t>
            </a:r>
            <a:r>
              <a:rPr dirty="0">
                <a:cs typeface="Calibri" panose="020F0502020204030204" pitchFamily="34" charset="0"/>
              </a:rPr>
              <a:t>.</a:t>
            </a:r>
          </a:p>
          <a:p>
            <a:pPr marL="0" indent="0" algn="just" defTabSz="346053">
              <a:lnSpc>
                <a:spcPct val="100000"/>
              </a:lnSpc>
              <a:spcBef>
                <a:spcPts val="400"/>
              </a:spcBef>
              <a:spcAft>
                <a:spcPts val="400"/>
              </a:spcAft>
              <a:buSzTx/>
              <a:buNone/>
              <a:defRPr sz="2001">
                <a:latin typeface="Calibri"/>
                <a:ea typeface="Calibri"/>
                <a:cs typeface="Calibri"/>
                <a:sym typeface="Calibri"/>
              </a:defRPr>
            </a:pPr>
            <a:endParaRPr dirty="0">
              <a:cs typeface="Calibri" panose="020F0502020204030204" pitchFamily="34" charset="0"/>
            </a:endParaRPr>
          </a:p>
          <a:p>
            <a:pPr marL="0" indent="0" algn="just" defTabSz="346053">
              <a:lnSpc>
                <a:spcPct val="100000"/>
              </a:lnSpc>
              <a:spcBef>
                <a:spcPts val="400"/>
              </a:spcBef>
              <a:spcAft>
                <a:spcPts val="400"/>
              </a:spcAft>
              <a:buSzTx/>
              <a:buNone/>
              <a:defRPr sz="2001" b="1" i="1">
                <a:latin typeface="Calibri"/>
                <a:ea typeface="Calibri"/>
                <a:cs typeface="Calibri"/>
                <a:sym typeface="Calibri"/>
              </a:defRPr>
            </a:pPr>
            <a:r>
              <a:rPr dirty="0">
                <a:cs typeface="Calibri" panose="020F0502020204030204" pitchFamily="34" charset="0"/>
              </a:rPr>
              <a:t>Cue for Parents &amp; Caregivers: </a:t>
            </a:r>
          </a:p>
          <a:p>
            <a:pPr marL="0" indent="0" algn="just" defTabSz="346053">
              <a:lnSpc>
                <a:spcPct val="100000"/>
              </a:lnSpc>
              <a:spcBef>
                <a:spcPts val="400"/>
              </a:spcBef>
              <a:spcAft>
                <a:spcPts val="400"/>
              </a:spcAft>
              <a:buSzTx/>
              <a:buNone/>
              <a:defRPr sz="2001" b="1">
                <a:latin typeface="Calibri"/>
                <a:ea typeface="Calibri"/>
                <a:cs typeface="Calibri"/>
                <a:sym typeface="Calibri"/>
              </a:defRPr>
            </a:pPr>
            <a:r>
              <a:rPr dirty="0">
                <a:cs typeface="Calibri" panose="020F0502020204030204" pitchFamily="34" charset="0"/>
              </a:rPr>
              <a:t>Anxiety</a:t>
            </a:r>
            <a:r>
              <a:rPr b="0" dirty="0">
                <a:cs typeface="Calibri" panose="020F0502020204030204" pitchFamily="34" charset="0"/>
              </a:rPr>
              <a:t> is a normal reaction to uncertainty and things that may harm us. For many of us, the coronavirus and the COVID-19 illness make for a very uncertain future. People worry about their own health and the health of their loved ones. Children may also have a lot of concerns around school or work their parents’ finances, available ration-stocks at home, their ability to take part in important hobbies, and other important parts of their lives. </a:t>
            </a:r>
            <a:r>
              <a:rPr b="1" dirty="0">
                <a:cs typeface="Calibri" panose="020F0502020204030204" pitchFamily="34" charset="0"/>
              </a:rPr>
              <a:t>Children who already experience a lot of anxiety may find their anxiety worsening in these times.</a:t>
            </a:r>
            <a:endParaRPr lang="en-US" b="1" dirty="0">
              <a:cs typeface="Calibri" panose="020F0502020204030204" pitchFamily="34" charset="0"/>
            </a:endParaRPr>
          </a:p>
          <a:p>
            <a:pPr marL="0" indent="0" algn="just" defTabSz="346053">
              <a:lnSpc>
                <a:spcPct val="100000"/>
              </a:lnSpc>
              <a:spcBef>
                <a:spcPts val="400"/>
              </a:spcBef>
              <a:spcAft>
                <a:spcPts val="400"/>
              </a:spcAft>
              <a:buSzTx/>
              <a:buNone/>
              <a:defRPr sz="2001" b="1">
                <a:latin typeface="Calibri"/>
                <a:ea typeface="Calibri"/>
                <a:cs typeface="Calibri"/>
                <a:sym typeface="Calibri"/>
              </a:defRPr>
            </a:pPr>
            <a:r>
              <a:rPr lang="en-US" dirty="0">
                <a:cs typeface="Calibri" panose="020F0502020204030204" pitchFamily="34" charset="0"/>
              </a:rPr>
              <a:t>Use the stories to divert children's attention, at the same time talk about issues they are facing. </a:t>
            </a:r>
            <a:endParaRPr dirty="0">
              <a:cs typeface="Calibri" panose="020F0502020204030204" pitchFamily="34" charset="0"/>
            </a:endParaRPr>
          </a:p>
        </p:txBody>
      </p:sp>
      <p:sp>
        <p:nvSpPr>
          <p:cNvPr id="4" name="Rectangle 3">
            <a:extLst>
              <a:ext uri="{FF2B5EF4-FFF2-40B4-BE49-F238E27FC236}">
                <a16:creationId xmlns:a16="http://schemas.microsoft.com/office/drawing/2014/main" xmlns="" id="{55352999-B78C-439F-96B6-A19A8AE9F269}"/>
              </a:ext>
            </a:extLst>
          </p:cNvPr>
          <p:cNvSpPr/>
          <p:nvPr/>
        </p:nvSpPr>
        <p:spPr>
          <a:xfrm>
            <a:off x="627385" y="762784"/>
            <a:ext cx="12072615" cy="584775"/>
          </a:xfrm>
          <a:prstGeom prst="rect">
            <a:avLst/>
          </a:prstGeom>
        </p:spPr>
        <p:txBody>
          <a:bodyPr wrap="square">
            <a:spAutoFit/>
          </a:bodyPr>
          <a:lstStyle/>
          <a:p>
            <a:pPr algn="l"/>
            <a:r>
              <a:rPr lang="en-US" sz="3200" b="1" dirty="0">
                <a:solidFill>
                  <a:srgbClr val="00B0F0"/>
                </a:solidFill>
                <a:latin typeface="+mj-lt"/>
              </a:rPr>
              <a:t>Word wizards (storytelling toolkit on Covid-19)</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tory Cue"/>
          <p:cNvSpPr txBox="1"/>
          <p:nvPr/>
        </p:nvSpPr>
        <p:spPr>
          <a:xfrm>
            <a:off x="7674732" y="979772"/>
            <a:ext cx="4215216" cy="1854351"/>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560831">
              <a:defRPr sz="7679">
                <a:latin typeface="Calibri"/>
                <a:ea typeface="Calibri"/>
                <a:cs typeface="Calibri"/>
                <a:sym typeface="Calibri"/>
              </a:defRPr>
            </a:pPr>
            <a:r>
              <a:rPr sz="4800" b="1" dirty="0">
                <a:latin typeface="+mj-lt"/>
              </a:rPr>
              <a:t>First </a:t>
            </a:r>
            <a:br>
              <a:rPr sz="4800" b="1" dirty="0">
                <a:latin typeface="+mj-lt"/>
              </a:rPr>
            </a:br>
            <a:r>
              <a:rPr sz="4800" b="1" dirty="0">
                <a:latin typeface="+mj-lt"/>
              </a:rPr>
              <a:t>Story Cue</a:t>
            </a:r>
          </a:p>
        </p:txBody>
      </p:sp>
      <p:pic>
        <p:nvPicPr>
          <p:cNvPr id="283" name="Image" descr="Image"/>
          <p:cNvPicPr>
            <a:picLocks noChangeAspect="1"/>
          </p:cNvPicPr>
          <p:nvPr/>
        </p:nvPicPr>
        <p:blipFill>
          <a:blip r:embed="rId2"/>
          <a:stretch>
            <a:fillRect/>
          </a:stretch>
        </p:blipFill>
        <p:spPr>
          <a:xfrm>
            <a:off x="11462632" y="316399"/>
            <a:ext cx="854633" cy="1054390"/>
          </a:xfrm>
          <a:prstGeom prst="rect">
            <a:avLst/>
          </a:prstGeom>
          <a:ln w="12700">
            <a:miter lim="400000"/>
          </a:ln>
        </p:spPr>
      </p:pic>
      <p:pic>
        <p:nvPicPr>
          <p:cNvPr id="284" name="Image" descr="Image"/>
          <p:cNvPicPr>
            <a:picLocks noChangeAspect="1"/>
          </p:cNvPicPr>
          <p:nvPr/>
        </p:nvPicPr>
        <p:blipFill>
          <a:blip r:embed="rId2"/>
          <a:stretch>
            <a:fillRect/>
          </a:stretch>
        </p:blipFill>
        <p:spPr>
          <a:xfrm>
            <a:off x="11776473" y="4763427"/>
            <a:ext cx="854633" cy="1054391"/>
          </a:xfrm>
          <a:prstGeom prst="rect">
            <a:avLst/>
          </a:prstGeom>
          <a:ln w="12700">
            <a:miter lim="400000"/>
          </a:ln>
        </p:spPr>
      </p:pic>
      <p:sp>
        <p:nvSpPr>
          <p:cNvPr id="285" name="Objective:…"/>
          <p:cNvSpPr txBox="1"/>
          <p:nvPr/>
        </p:nvSpPr>
        <p:spPr>
          <a:xfrm>
            <a:off x="7674732" y="5528154"/>
            <a:ext cx="4546761" cy="2330385"/>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2000">
                <a:latin typeface="Calibri"/>
                <a:ea typeface="Calibri"/>
                <a:cs typeface="Calibri"/>
                <a:sym typeface="Calibri"/>
              </a:defRPr>
            </a:pPr>
            <a:r>
              <a:rPr dirty="0">
                <a:latin typeface="+mn-lt"/>
              </a:rPr>
              <a:t>Objective:</a:t>
            </a:r>
          </a:p>
          <a:p>
            <a:pPr>
              <a:defRPr sz="2000">
                <a:latin typeface="Calibri"/>
                <a:ea typeface="Calibri"/>
                <a:cs typeface="Calibri"/>
                <a:sym typeface="Calibri"/>
              </a:defRPr>
            </a:pPr>
            <a:endParaRPr dirty="0">
              <a:latin typeface="+mn-lt"/>
            </a:endParaRPr>
          </a:p>
          <a:p>
            <a:pPr>
              <a:defRPr sz="2000">
                <a:latin typeface="Calibri"/>
                <a:ea typeface="Calibri"/>
                <a:cs typeface="Calibri"/>
                <a:sym typeface="Calibri"/>
              </a:defRPr>
            </a:pPr>
            <a:r>
              <a:rPr dirty="0">
                <a:latin typeface="+mn-lt"/>
              </a:rPr>
              <a:t>Using  positive messaging to help children understand playfully how to stay safe during the covid-19 pandemic. </a:t>
            </a:r>
          </a:p>
        </p:txBody>
      </p:sp>
      <p:pic>
        <p:nvPicPr>
          <p:cNvPr id="287" name="WhatsApp Image 2020-03-31 at 12.06.40 AM.jpeg"/>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48" y="19067"/>
            <a:ext cx="7353743" cy="9734533"/>
          </a:xfrm>
          <a:prstGeom prst="rect">
            <a:avLst/>
          </a:prstGeom>
          <a:ln>
            <a:noFill/>
          </a:ln>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5E0640-6F7E-4DF8-8E76-70E4A9A18F7C}"/>
              </a:ext>
            </a:extLst>
          </p:cNvPr>
          <p:cNvSpPr txBox="1"/>
          <p:nvPr/>
        </p:nvSpPr>
        <p:spPr>
          <a:xfrm>
            <a:off x="598489" y="1636713"/>
            <a:ext cx="11712782" cy="7453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just">
              <a:spcBef>
                <a:spcPts val="600"/>
              </a:spcBef>
              <a:spcAft>
                <a:spcPts val="600"/>
              </a:spcAft>
            </a:pPr>
            <a:r>
              <a:rPr lang="en-US" sz="2000" dirty="0"/>
              <a:t>Psycho-education therefore, of parents and caregivers, to support children in these difficult times and build their resilience is imperative. This manual aims at providing parents and caregivers simple tools to help achieve this; to connect emotionally with children, understand their concerns, be aware of any situation leading to violence and abuse, and to thereby create an environment which is as </a:t>
            </a:r>
            <a:r>
              <a:rPr lang="en-US" sz="2000" dirty="0" err="1"/>
              <a:t>normalised</a:t>
            </a:r>
            <a:r>
              <a:rPr lang="en-US" sz="2000" dirty="0"/>
              <a:t> and joyful as it can possibly be. I hope the entire CHILDLINE family as well as child protection functionaries and thousands of other volunteers will find this useful to help children and their families/ caregivers tide over these times in a happy, engaged constructive way. A big ‘Thank you” to UNICEF for this and for the constant unconditional support! I also hope we are taking care of ourselves and taking precautions to keep safe as we fulfil our commitment towards children. </a:t>
            </a:r>
          </a:p>
          <a:p>
            <a:pPr algn="just">
              <a:spcBef>
                <a:spcPts val="500"/>
              </a:spcBef>
              <a:spcAft>
                <a:spcPts val="500"/>
              </a:spcAft>
            </a:pPr>
            <a:r>
              <a:rPr lang="en-US" sz="2000" dirty="0"/>
              <a:t>As we say in CHILDLINE “a single call can change a life”… So stay well, stay fighting and please call 1098 if you are/see, a child in distress!</a:t>
            </a:r>
          </a:p>
          <a:p>
            <a:pPr>
              <a:spcBef>
                <a:spcPts val="400"/>
              </a:spcBef>
              <a:spcAft>
                <a:spcPts val="400"/>
              </a:spcAft>
            </a:pPr>
            <a:endParaRPr lang="en-US" sz="1600" dirty="0"/>
          </a:p>
          <a:p>
            <a:pPr>
              <a:spcBef>
                <a:spcPts val="400"/>
              </a:spcBef>
              <a:spcAft>
                <a:spcPts val="400"/>
              </a:spcAft>
            </a:pPr>
            <a:endParaRPr lang="en-US" sz="1600" dirty="0"/>
          </a:p>
          <a:p>
            <a:pPr>
              <a:spcBef>
                <a:spcPts val="400"/>
              </a:spcBef>
              <a:spcAft>
                <a:spcPts val="400"/>
              </a:spcAft>
            </a:pPr>
            <a:endParaRPr lang="en-US" sz="1600" dirty="0"/>
          </a:p>
          <a:p>
            <a:pPr>
              <a:spcBef>
                <a:spcPts val="400"/>
              </a:spcBef>
              <a:spcAft>
                <a:spcPts val="400"/>
              </a:spcAft>
            </a:pPr>
            <a:endParaRPr lang="en-US" sz="1600" dirty="0"/>
          </a:p>
          <a:p>
            <a:pPr>
              <a:spcBef>
                <a:spcPts val="400"/>
              </a:spcBef>
              <a:spcAft>
                <a:spcPts val="400"/>
              </a:spcAft>
            </a:pPr>
            <a:endParaRPr lang="en-US" sz="1600" dirty="0"/>
          </a:p>
          <a:p>
            <a:pPr>
              <a:spcBef>
                <a:spcPts val="400"/>
              </a:spcBef>
              <a:spcAft>
                <a:spcPts val="400"/>
              </a:spcAft>
            </a:pPr>
            <a:endParaRPr lang="en-US" sz="1600" dirty="0"/>
          </a:p>
          <a:p>
            <a:pPr>
              <a:spcBef>
                <a:spcPts val="400"/>
              </a:spcBef>
              <a:spcAft>
                <a:spcPts val="400"/>
              </a:spcAft>
            </a:pPr>
            <a:endParaRPr lang="en-US" sz="1600" dirty="0"/>
          </a:p>
          <a:p>
            <a:pPr>
              <a:spcBef>
                <a:spcPts val="500"/>
              </a:spcBef>
              <a:spcAft>
                <a:spcPts val="500"/>
              </a:spcAft>
            </a:pPr>
            <a:endParaRPr lang="en-US" sz="1600" dirty="0"/>
          </a:p>
          <a:p>
            <a:pPr algn="l">
              <a:spcBef>
                <a:spcPts val="500"/>
              </a:spcBef>
              <a:spcAft>
                <a:spcPts val="500"/>
              </a:spcAft>
            </a:pPr>
            <a:r>
              <a:rPr lang="en-US" sz="1600" dirty="0" err="1"/>
              <a:t>Harleen</a:t>
            </a:r>
            <a:r>
              <a:rPr lang="en-US" sz="1600" dirty="0"/>
              <a:t> </a:t>
            </a:r>
            <a:r>
              <a:rPr lang="en-US" sz="1600" dirty="0" err="1"/>
              <a:t>Walia</a:t>
            </a:r>
            <a:r>
              <a:rPr lang="en-US" sz="1600" dirty="0"/>
              <a:t> </a:t>
            </a:r>
          </a:p>
          <a:p>
            <a:pPr algn="l"/>
            <a:r>
              <a:rPr lang="en-US" sz="1600" dirty="0">
                <a:uFill>
                  <a:solidFill>
                    <a:srgbClr val="000000"/>
                  </a:solidFill>
                </a:uFill>
                <a:ea typeface="Calibri"/>
                <a:cs typeface="Calibri"/>
              </a:rPr>
              <a:t>Deputy Executive Director </a:t>
            </a:r>
            <a:endParaRPr lang="en-US" sz="1600" dirty="0">
              <a:uFill>
                <a:solidFill>
                  <a:srgbClr val="000000"/>
                </a:solidFill>
              </a:uFill>
              <a:latin typeface="Calibri"/>
              <a:ea typeface="Calibri"/>
              <a:cs typeface="Calibri"/>
            </a:endParaRPr>
          </a:p>
          <a:p>
            <a:pPr algn="l"/>
            <a:r>
              <a:rPr lang="en-US" sz="1600" dirty="0">
                <a:uFill>
                  <a:solidFill>
                    <a:srgbClr val="000000"/>
                  </a:solidFill>
                </a:uFill>
                <a:latin typeface="Calibri"/>
                <a:ea typeface="Calibri"/>
                <a:cs typeface="Calibri"/>
              </a:rPr>
              <a:t>ChildLine India Foundation</a:t>
            </a:r>
            <a:endParaRPr lang="en-US" sz="1800" dirty="0">
              <a:latin typeface="+mn-lt"/>
            </a:endParaRPr>
          </a:p>
        </p:txBody>
      </p:sp>
      <p:pic>
        <p:nvPicPr>
          <p:cNvPr id="3" name="Picture 2" descr="A close up of a logo&#10;&#10;Description automatically generated">
            <a:extLst>
              <a:ext uri="{FF2B5EF4-FFF2-40B4-BE49-F238E27FC236}">
                <a16:creationId xmlns:a16="http://schemas.microsoft.com/office/drawing/2014/main" xmlns="" id="{08CE77BA-9EE4-4747-AB9D-AD5A3E10C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31" y="209115"/>
            <a:ext cx="1440945" cy="1030723"/>
          </a:xfrm>
          <a:prstGeom prst="rect">
            <a:avLst/>
          </a:prstGeom>
        </p:spPr>
      </p:pic>
      <p:pic>
        <p:nvPicPr>
          <p:cNvPr id="4" name="Picture 3" descr="A close up of a sign&#10;&#10;Description automatically generated">
            <a:extLst>
              <a:ext uri="{FF2B5EF4-FFF2-40B4-BE49-F238E27FC236}">
                <a16:creationId xmlns:a16="http://schemas.microsoft.com/office/drawing/2014/main" xmlns="" id="{2A8CE10A-4500-4175-823D-9F19664719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1176" y="0"/>
            <a:ext cx="1236492" cy="1236492"/>
          </a:xfrm>
          <a:prstGeom prst="rect">
            <a:avLst/>
          </a:prstGeom>
        </p:spPr>
      </p:pic>
      <p:pic>
        <p:nvPicPr>
          <p:cNvPr id="7" name="Picture 6">
            <a:extLst>
              <a:ext uri="{FF2B5EF4-FFF2-40B4-BE49-F238E27FC236}">
                <a16:creationId xmlns:a16="http://schemas.microsoft.com/office/drawing/2014/main" xmlns="" id="{4E827AE4-5B20-4C61-9D31-79B180755905}"/>
              </a:ext>
            </a:extLst>
          </p:cNvPr>
          <p:cNvPicPr>
            <a:picLocks noChangeAspect="1"/>
          </p:cNvPicPr>
          <p:nvPr/>
        </p:nvPicPr>
        <p:blipFill>
          <a:blip r:embed="rId4">
            <a:clrChange>
              <a:clrFrom>
                <a:srgbClr val="F9FBF8"/>
              </a:clrFrom>
              <a:clrTo>
                <a:srgbClr val="F9FBF8">
                  <a:alpha val="0"/>
                </a:srgbClr>
              </a:clrTo>
            </a:clrChange>
            <a:extLst>
              <a:ext uri="{28A0092B-C50C-407E-A947-70E740481C1C}">
                <a14:useLocalDpi xmlns:a14="http://schemas.microsoft.com/office/drawing/2010/main" val="0"/>
              </a:ext>
            </a:extLst>
          </a:blip>
          <a:srcRect/>
          <a:stretch/>
        </p:blipFill>
        <p:spPr>
          <a:xfrm>
            <a:off x="375925" y="7536356"/>
            <a:ext cx="2449512" cy="816504"/>
          </a:xfrm>
          <a:prstGeom prst="rect">
            <a:avLst/>
          </a:prstGeom>
        </p:spPr>
      </p:pic>
    </p:spTree>
    <p:extLst>
      <p:ext uri="{BB962C8B-B14F-4D97-AF65-F5344CB8AC3E}">
        <p14:creationId xmlns:p14="http://schemas.microsoft.com/office/powerpoint/2010/main" val="20329089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Objective:…"/>
          <p:cNvSpPr txBox="1"/>
          <p:nvPr/>
        </p:nvSpPr>
        <p:spPr>
          <a:xfrm>
            <a:off x="7360891" y="5528154"/>
            <a:ext cx="4546760" cy="2635185"/>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2000">
                <a:latin typeface="Calibri"/>
                <a:ea typeface="Calibri"/>
                <a:cs typeface="Calibri"/>
                <a:sym typeface="Calibri"/>
              </a:defRPr>
            </a:pPr>
            <a:r>
              <a:rPr dirty="0">
                <a:latin typeface="+mn-lt"/>
              </a:rPr>
              <a:t>Objective:</a:t>
            </a:r>
          </a:p>
          <a:p>
            <a:pPr>
              <a:defRPr sz="2000">
                <a:latin typeface="Calibri"/>
                <a:ea typeface="Calibri"/>
                <a:cs typeface="Calibri"/>
                <a:sym typeface="Calibri"/>
              </a:defRPr>
            </a:pPr>
            <a:endParaRPr dirty="0">
              <a:latin typeface="+mn-lt"/>
            </a:endParaRPr>
          </a:p>
          <a:p>
            <a:pPr>
              <a:defRPr sz="2000">
                <a:latin typeface="Calibri"/>
                <a:ea typeface="Calibri"/>
                <a:cs typeface="Calibri"/>
                <a:sym typeface="Calibri"/>
              </a:defRPr>
            </a:pPr>
            <a:r>
              <a:rPr lang="en-US" dirty="0">
                <a:latin typeface="+mn-lt"/>
              </a:rPr>
              <a:t>H</a:t>
            </a:r>
            <a:r>
              <a:rPr dirty="0">
                <a:latin typeface="+mn-lt"/>
              </a:rPr>
              <a:t>elp children understand that adults especially the health workers and scientists are working very hard and compassionately to find a cure for Covid-19.</a:t>
            </a:r>
          </a:p>
        </p:txBody>
      </p:sp>
      <p:sp>
        <p:nvSpPr>
          <p:cNvPr id="291" name="Second Story Cue"/>
          <p:cNvSpPr txBox="1"/>
          <p:nvPr/>
        </p:nvSpPr>
        <p:spPr>
          <a:xfrm>
            <a:off x="7700984" y="1008119"/>
            <a:ext cx="4215215" cy="1841098"/>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560831">
              <a:defRPr sz="7679">
                <a:latin typeface="Calibri"/>
                <a:ea typeface="Calibri"/>
                <a:cs typeface="Calibri"/>
                <a:sym typeface="Calibri"/>
              </a:defRPr>
            </a:lvl1pPr>
          </a:lstStyle>
          <a:p>
            <a:r>
              <a:rPr sz="4800" b="1" dirty="0">
                <a:latin typeface="+mj-lt"/>
              </a:rPr>
              <a:t>Second Story Cue</a:t>
            </a:r>
          </a:p>
        </p:txBody>
      </p:sp>
      <p:pic>
        <p:nvPicPr>
          <p:cNvPr id="292" name="image24.tif" descr="image24.tif"/>
          <p:cNvPicPr>
            <a:picLocks noChangeAspect="1"/>
          </p:cNvPicPr>
          <p:nvPr/>
        </p:nvPicPr>
        <p:blipFill>
          <a:blip r:embed="rId2"/>
          <a:stretch>
            <a:fillRect/>
          </a:stretch>
        </p:blipFill>
        <p:spPr>
          <a:xfrm>
            <a:off x="11462633" y="316399"/>
            <a:ext cx="854632" cy="1054389"/>
          </a:xfrm>
          <a:prstGeom prst="rect">
            <a:avLst/>
          </a:prstGeom>
          <a:ln w="12700">
            <a:miter lim="400000"/>
          </a:ln>
        </p:spPr>
      </p:pic>
      <p:pic>
        <p:nvPicPr>
          <p:cNvPr id="293" name="image24.tif" descr="image24.tif"/>
          <p:cNvPicPr>
            <a:picLocks noChangeAspect="1"/>
          </p:cNvPicPr>
          <p:nvPr/>
        </p:nvPicPr>
        <p:blipFill>
          <a:blip r:embed="rId2"/>
          <a:stretch>
            <a:fillRect/>
          </a:stretch>
        </p:blipFill>
        <p:spPr>
          <a:xfrm>
            <a:off x="11462633" y="4763427"/>
            <a:ext cx="854632" cy="1054390"/>
          </a:xfrm>
          <a:prstGeom prst="rect">
            <a:avLst/>
          </a:prstGeom>
          <a:ln w="12700">
            <a:miter lim="400000"/>
          </a:ln>
        </p:spPr>
      </p:pic>
      <p:pic>
        <p:nvPicPr>
          <p:cNvPr id="7" name="WhatsApp Image 2020-03-31 at 12.06.40 AM.jpeg">
            <a:extLst>
              <a:ext uri="{FF2B5EF4-FFF2-40B4-BE49-F238E27FC236}">
                <a16:creationId xmlns:a16="http://schemas.microsoft.com/office/drawing/2014/main" xmlns="" id="{DBA1A9A4-ED41-4187-8EFE-42F196961B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9067"/>
            <a:ext cx="7299918" cy="9734533"/>
          </a:xfrm>
          <a:prstGeom prst="rect">
            <a:avLst/>
          </a:prstGeom>
          <a:ln>
            <a:noFill/>
          </a:ln>
          <a:effec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hird Story Cue"/>
          <p:cNvSpPr txBox="1">
            <a:spLocks noGrp="1"/>
          </p:cNvSpPr>
          <p:nvPr>
            <p:ph type="title" idx="4294967295"/>
          </p:nvPr>
        </p:nvSpPr>
        <p:spPr>
          <a:xfrm>
            <a:off x="7731229" y="983251"/>
            <a:ext cx="4215215" cy="2009331"/>
          </a:xfrm>
          <a:prstGeom prst="rect">
            <a:avLst/>
          </a:prstGeom>
          <a:ln>
            <a:solidFill>
              <a:srgbClr val="000000"/>
            </a:solidFill>
          </a:ln>
        </p:spPr>
        <p:txBody>
          <a:bodyPr anchor="ctr"/>
          <a:lstStyle>
            <a:lvl1pPr defTabSz="560831">
              <a:defRPr sz="7679">
                <a:latin typeface="Calibri"/>
                <a:ea typeface="Calibri"/>
                <a:cs typeface="Calibri"/>
                <a:sym typeface="Calibri"/>
              </a:defRPr>
            </a:lvl1pPr>
          </a:lstStyle>
          <a:p>
            <a:pPr algn="ctr"/>
            <a:r>
              <a:rPr sz="4800" b="1" dirty="0">
                <a:latin typeface="+mj-lt"/>
              </a:rPr>
              <a:t>Third Story Cue</a:t>
            </a:r>
          </a:p>
        </p:txBody>
      </p:sp>
      <p:pic>
        <p:nvPicPr>
          <p:cNvPr id="297" name="image24.tif" descr="image24.tif"/>
          <p:cNvPicPr>
            <a:picLocks noChangeAspect="1"/>
          </p:cNvPicPr>
          <p:nvPr/>
        </p:nvPicPr>
        <p:blipFill>
          <a:blip r:embed="rId2"/>
          <a:stretch>
            <a:fillRect/>
          </a:stretch>
        </p:blipFill>
        <p:spPr>
          <a:xfrm>
            <a:off x="11356776" y="120854"/>
            <a:ext cx="854632" cy="1054389"/>
          </a:xfrm>
          <a:prstGeom prst="rect">
            <a:avLst/>
          </a:prstGeom>
          <a:ln w="12700">
            <a:miter lim="400000"/>
          </a:ln>
        </p:spPr>
      </p:pic>
      <p:pic>
        <p:nvPicPr>
          <p:cNvPr id="298" name="image24.tif" descr="image24.tif"/>
          <p:cNvPicPr>
            <a:picLocks noChangeAspect="1"/>
          </p:cNvPicPr>
          <p:nvPr/>
        </p:nvPicPr>
        <p:blipFill>
          <a:blip r:embed="rId2"/>
          <a:stretch>
            <a:fillRect/>
          </a:stretch>
        </p:blipFill>
        <p:spPr>
          <a:xfrm>
            <a:off x="11462633" y="4763427"/>
            <a:ext cx="854632" cy="1054390"/>
          </a:xfrm>
          <a:prstGeom prst="rect">
            <a:avLst/>
          </a:prstGeom>
          <a:ln w="12700">
            <a:miter lim="400000"/>
          </a:ln>
        </p:spPr>
      </p:pic>
      <p:sp>
        <p:nvSpPr>
          <p:cNvPr id="300" name="Objective:…"/>
          <p:cNvSpPr txBox="1"/>
          <p:nvPr/>
        </p:nvSpPr>
        <p:spPr>
          <a:xfrm>
            <a:off x="7731228" y="5284104"/>
            <a:ext cx="4402705" cy="3175804"/>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2000">
                <a:latin typeface="Calibri"/>
                <a:ea typeface="Calibri"/>
                <a:cs typeface="Calibri"/>
                <a:sym typeface="Calibri"/>
              </a:defRPr>
            </a:pPr>
            <a:r>
              <a:rPr dirty="0">
                <a:latin typeface="+mn-lt"/>
              </a:rPr>
              <a:t>Objective:</a:t>
            </a:r>
          </a:p>
          <a:p>
            <a:pPr>
              <a:defRPr sz="2000">
                <a:latin typeface="Calibri"/>
                <a:ea typeface="Calibri"/>
                <a:cs typeface="Calibri"/>
                <a:sym typeface="Calibri"/>
              </a:defRPr>
            </a:pPr>
            <a:endParaRPr dirty="0">
              <a:latin typeface="+mn-lt"/>
            </a:endParaRPr>
          </a:p>
          <a:p>
            <a:pPr>
              <a:defRPr sz="2000">
                <a:latin typeface="Calibri"/>
                <a:ea typeface="Calibri"/>
                <a:cs typeface="Calibri"/>
                <a:sym typeface="Calibri"/>
              </a:defRPr>
            </a:pPr>
            <a:r>
              <a:rPr lang="en-US" dirty="0">
                <a:latin typeface="+mn-lt"/>
              </a:rPr>
              <a:t>H</a:t>
            </a:r>
            <a:r>
              <a:rPr dirty="0">
                <a:latin typeface="+mn-lt"/>
              </a:rPr>
              <a:t>elp children understand the harm and unnecessary panic and anxiety caused by fake news especially in this everyday evolving pandemic. </a:t>
            </a:r>
          </a:p>
        </p:txBody>
      </p:sp>
      <p:pic>
        <p:nvPicPr>
          <p:cNvPr id="7" name="WhatsApp Image 2020-03-31 at 12.06.40 AM.jpeg">
            <a:extLst>
              <a:ext uri="{FF2B5EF4-FFF2-40B4-BE49-F238E27FC236}">
                <a16:creationId xmlns:a16="http://schemas.microsoft.com/office/drawing/2014/main" xmlns="" id="{1C010EA2-8D4C-4C07-BADA-68BB82DC93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9067"/>
            <a:ext cx="7093270" cy="9734533"/>
          </a:xfrm>
          <a:prstGeom prst="rect">
            <a:avLst/>
          </a:prstGeom>
          <a:ln>
            <a:noFill/>
          </a:ln>
          <a:effec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Fourth Story Cue"/>
          <p:cNvSpPr txBox="1">
            <a:spLocks noGrp="1"/>
          </p:cNvSpPr>
          <p:nvPr>
            <p:ph type="title" idx="4294967295"/>
          </p:nvPr>
        </p:nvSpPr>
        <p:spPr>
          <a:xfrm>
            <a:off x="7567195" y="756949"/>
            <a:ext cx="4806565" cy="1759528"/>
          </a:xfrm>
          <a:prstGeom prst="rect">
            <a:avLst/>
          </a:prstGeom>
          <a:ln>
            <a:solidFill>
              <a:srgbClr val="000000"/>
            </a:solidFill>
          </a:ln>
        </p:spPr>
        <p:txBody>
          <a:bodyPr anchor="ctr"/>
          <a:lstStyle>
            <a:lvl1pPr defTabSz="560831">
              <a:defRPr sz="7679">
                <a:latin typeface="Calibri"/>
                <a:ea typeface="Calibri"/>
                <a:cs typeface="Calibri"/>
                <a:sym typeface="Calibri"/>
              </a:defRPr>
            </a:lvl1pPr>
          </a:lstStyle>
          <a:p>
            <a:pPr algn="ctr"/>
            <a:r>
              <a:rPr sz="4800" b="1" dirty="0">
                <a:latin typeface="+mj-lt"/>
              </a:rPr>
              <a:t>Fourth Story Cue</a:t>
            </a:r>
          </a:p>
        </p:txBody>
      </p:sp>
      <p:pic>
        <p:nvPicPr>
          <p:cNvPr id="303" name="image24.tif" descr="image24.tif"/>
          <p:cNvPicPr>
            <a:picLocks noChangeAspect="1"/>
          </p:cNvPicPr>
          <p:nvPr/>
        </p:nvPicPr>
        <p:blipFill>
          <a:blip r:embed="rId2"/>
          <a:stretch>
            <a:fillRect/>
          </a:stretch>
        </p:blipFill>
        <p:spPr>
          <a:xfrm>
            <a:off x="11946444" y="180630"/>
            <a:ext cx="854632" cy="1054389"/>
          </a:xfrm>
          <a:prstGeom prst="rect">
            <a:avLst/>
          </a:prstGeom>
          <a:ln w="12700">
            <a:miter lim="400000"/>
          </a:ln>
        </p:spPr>
      </p:pic>
      <p:sp>
        <p:nvSpPr>
          <p:cNvPr id="304" name="Objectives:…"/>
          <p:cNvSpPr txBox="1"/>
          <p:nvPr/>
        </p:nvSpPr>
        <p:spPr>
          <a:xfrm>
            <a:off x="7567195" y="3199679"/>
            <a:ext cx="4806565" cy="6055157"/>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p>
            <a:pPr>
              <a:defRPr sz="2000">
                <a:latin typeface="Calibri"/>
                <a:ea typeface="Calibri"/>
                <a:cs typeface="Calibri"/>
                <a:sym typeface="Calibri"/>
              </a:defRPr>
            </a:pPr>
            <a:r>
              <a:rPr sz="2000" dirty="0">
                <a:latin typeface="+mn-lt"/>
              </a:rPr>
              <a:t>Objectives:</a:t>
            </a:r>
          </a:p>
          <a:p>
            <a:pPr algn="l">
              <a:defRPr sz="2000">
                <a:latin typeface="Calibri"/>
                <a:ea typeface="Calibri"/>
                <a:cs typeface="Calibri"/>
                <a:sym typeface="Calibri"/>
              </a:defRPr>
            </a:pPr>
            <a:endParaRPr sz="2000" dirty="0">
              <a:latin typeface="+mn-lt"/>
            </a:endParaRPr>
          </a:p>
          <a:p>
            <a:pPr marL="396875" indent="-396875" algn="l">
              <a:buSzPct val="100000"/>
              <a:buAutoNum type="arabicPeriod"/>
              <a:defRPr sz="2000">
                <a:latin typeface="Calibri"/>
                <a:ea typeface="Calibri"/>
                <a:cs typeface="Calibri"/>
                <a:sym typeface="Calibri"/>
              </a:defRPr>
            </a:pPr>
            <a:r>
              <a:rPr sz="2000" dirty="0">
                <a:latin typeface="+mn-lt"/>
              </a:rPr>
              <a:t>Helping children understand how disease outbreaks affect men and women differently and how pandemics make existing inequalities for women and girls and discrimination of other marginalized groups such as persons with disabilities and those in extreme poverty, worse. </a:t>
            </a:r>
          </a:p>
          <a:p>
            <a:pPr marL="396875" indent="-396875" algn="l">
              <a:buSzPct val="100000"/>
              <a:buAutoNum type="arabicPeriod"/>
              <a:defRPr sz="2000">
                <a:latin typeface="Calibri"/>
                <a:ea typeface="Calibri"/>
                <a:cs typeface="Calibri"/>
                <a:sym typeface="Calibri"/>
              </a:defRPr>
            </a:pPr>
            <a:r>
              <a:rPr sz="2000" dirty="0">
                <a:latin typeface="+mn-lt"/>
              </a:rPr>
              <a:t>Helping children understand how in times of crisis such as an outbreak, women and girls may be at higher risk of intimate partner violence and other forms of domestic violence due to increased tensions in the household. </a:t>
            </a:r>
            <a:endParaRPr lang="en-US" sz="2000" dirty="0">
              <a:latin typeface="+mn-lt"/>
            </a:endParaRPr>
          </a:p>
          <a:p>
            <a:pPr marL="396875" indent="-396875" algn="l">
              <a:buSzPct val="100000"/>
              <a:buAutoNum type="arabicPeriod"/>
              <a:defRPr sz="2000">
                <a:latin typeface="Calibri"/>
                <a:ea typeface="Calibri"/>
                <a:cs typeface="Calibri"/>
                <a:sym typeface="Calibri"/>
              </a:defRPr>
            </a:pPr>
            <a:r>
              <a:rPr lang="en-US" sz="2000" dirty="0">
                <a:latin typeface="+mn-lt"/>
              </a:rPr>
              <a:t>Tell children how to seek help. They can call CHILDLINE 1098.</a:t>
            </a:r>
            <a:endParaRPr sz="2000" dirty="0">
              <a:latin typeface="+mn-lt"/>
            </a:endParaRPr>
          </a:p>
        </p:txBody>
      </p:sp>
      <p:pic>
        <p:nvPicPr>
          <p:cNvPr id="305" name="image24.tif" descr="image24.tif"/>
          <p:cNvPicPr>
            <a:picLocks noChangeAspect="1"/>
          </p:cNvPicPr>
          <p:nvPr/>
        </p:nvPicPr>
        <p:blipFill>
          <a:blip r:embed="rId2"/>
          <a:stretch>
            <a:fillRect/>
          </a:stretch>
        </p:blipFill>
        <p:spPr>
          <a:xfrm>
            <a:off x="11754655" y="2672484"/>
            <a:ext cx="854632" cy="1054389"/>
          </a:xfrm>
          <a:prstGeom prst="rect">
            <a:avLst/>
          </a:prstGeom>
          <a:ln w="12700">
            <a:miter lim="400000"/>
          </a:ln>
        </p:spPr>
      </p:pic>
      <p:pic>
        <p:nvPicPr>
          <p:cNvPr id="7" name="WhatsApp Image 2020-03-31 at 12.06.40 AM.jpeg">
            <a:extLst>
              <a:ext uri="{FF2B5EF4-FFF2-40B4-BE49-F238E27FC236}">
                <a16:creationId xmlns:a16="http://schemas.microsoft.com/office/drawing/2014/main" xmlns="" id="{BDD903B2-E503-40E0-BE36-D937AE893A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9067"/>
            <a:ext cx="7139879" cy="9734533"/>
          </a:xfrm>
          <a:prstGeom prst="rect">
            <a:avLst/>
          </a:prstGeom>
          <a:ln>
            <a:noFill/>
          </a:ln>
          <a:effec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hildren can use this template to create their own storyboard"/>
          <p:cNvSpPr txBox="1">
            <a:spLocks noGrp="1"/>
          </p:cNvSpPr>
          <p:nvPr>
            <p:ph type="title" idx="4294967295"/>
          </p:nvPr>
        </p:nvSpPr>
        <p:spPr>
          <a:xfrm>
            <a:off x="598488" y="761329"/>
            <a:ext cx="12009148" cy="603876"/>
          </a:xfrm>
          <a:prstGeom prst="rect">
            <a:avLst/>
          </a:prstGeom>
        </p:spPr>
        <p:txBody>
          <a:bodyPr/>
          <a:lstStyle>
            <a:lvl1pPr defTabSz="239522">
              <a:defRPr sz="3200">
                <a:latin typeface="Calibri"/>
                <a:ea typeface="Calibri"/>
                <a:cs typeface="Calibri"/>
                <a:sym typeface="Calibri"/>
              </a:defRPr>
            </a:lvl1pPr>
          </a:lstStyle>
          <a:p>
            <a:pPr algn="ctr"/>
            <a:r>
              <a:rPr b="1" dirty="0">
                <a:latin typeface="+mj-lt"/>
              </a:rPr>
              <a:t>Children can use this template to create their own storyboard</a:t>
            </a:r>
          </a:p>
        </p:txBody>
      </p:sp>
      <p:pic>
        <p:nvPicPr>
          <p:cNvPr id="309" name="Image" descr="Image"/>
          <p:cNvPicPr>
            <a:picLocks noChangeAspect="1"/>
          </p:cNvPicPr>
          <p:nvPr/>
        </p:nvPicPr>
        <p:blipFill>
          <a:blip r:embed="rId2"/>
          <a:srcRect b="4385"/>
          <a:stretch>
            <a:fillRect/>
          </a:stretch>
        </p:blipFill>
        <p:spPr>
          <a:xfrm>
            <a:off x="100661" y="1753133"/>
            <a:ext cx="13004802" cy="783029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Image" descr="Image"/>
          <p:cNvPicPr>
            <a:picLocks noChangeAspect="1"/>
          </p:cNvPicPr>
          <p:nvPr/>
        </p:nvPicPr>
        <p:blipFill>
          <a:blip r:embed="rId2"/>
          <a:srcRect r="33842"/>
          <a:stretch>
            <a:fillRect/>
          </a:stretch>
        </p:blipFill>
        <p:spPr>
          <a:xfrm>
            <a:off x="9435151" y="5376347"/>
            <a:ext cx="3164955" cy="4378960"/>
          </a:xfrm>
          <a:prstGeom prst="rect">
            <a:avLst/>
          </a:prstGeom>
          <a:ln w="12700">
            <a:miter lim="400000"/>
          </a:ln>
        </p:spPr>
      </p:pic>
      <p:pic>
        <p:nvPicPr>
          <p:cNvPr id="313" name="Image" descr="Image"/>
          <p:cNvPicPr>
            <a:picLocks noChangeAspect="1"/>
          </p:cNvPicPr>
          <p:nvPr/>
        </p:nvPicPr>
        <p:blipFill>
          <a:blip r:embed="rId2"/>
          <a:stretch>
            <a:fillRect/>
          </a:stretch>
        </p:blipFill>
        <p:spPr>
          <a:xfrm>
            <a:off x="4741188" y="5376426"/>
            <a:ext cx="4783995" cy="4378960"/>
          </a:xfrm>
          <a:prstGeom prst="rect">
            <a:avLst/>
          </a:prstGeom>
          <a:ln w="12700">
            <a:miter lim="400000"/>
          </a:ln>
        </p:spPr>
      </p:pic>
      <p:sp>
        <p:nvSpPr>
          <p:cNvPr id="314" name="For Age Group 12-18 years"/>
          <p:cNvSpPr txBox="1"/>
          <p:nvPr/>
        </p:nvSpPr>
        <p:spPr>
          <a:xfrm>
            <a:off x="-3660" y="4492626"/>
            <a:ext cx="13012119" cy="768349"/>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defTabSz="403097">
              <a:spcBef>
                <a:spcPts val="2800"/>
              </a:spcBef>
              <a:defRPr sz="4100">
                <a:latin typeface="Calibri"/>
                <a:ea typeface="Calibri"/>
                <a:cs typeface="Calibri"/>
                <a:sym typeface="Calibri"/>
              </a:defRPr>
            </a:lvl1pPr>
          </a:lstStyle>
          <a:p>
            <a:r>
              <a:rPr sz="3600" b="1" dirty="0">
                <a:latin typeface="+mj-lt"/>
              </a:rPr>
              <a:t>Toolkit For Age Group 1</a:t>
            </a:r>
            <a:r>
              <a:rPr lang="en-US" sz="3600" b="1" dirty="0">
                <a:latin typeface="+mj-lt"/>
              </a:rPr>
              <a:t>1</a:t>
            </a:r>
            <a:r>
              <a:rPr sz="3600" b="1" dirty="0">
                <a:latin typeface="+mj-lt"/>
              </a:rPr>
              <a:t>-1</a:t>
            </a:r>
            <a:r>
              <a:rPr lang="en-US" sz="3600" b="1" dirty="0">
                <a:latin typeface="+mj-lt"/>
              </a:rPr>
              <a:t>9</a:t>
            </a:r>
            <a:r>
              <a:rPr sz="3600" b="1" dirty="0">
                <a:latin typeface="+mj-lt"/>
              </a:rPr>
              <a:t> years</a:t>
            </a:r>
          </a:p>
        </p:txBody>
      </p:sp>
      <p:pic>
        <p:nvPicPr>
          <p:cNvPr id="315" name="Image" descr="Image"/>
          <p:cNvPicPr>
            <a:picLocks noChangeAspect="1"/>
          </p:cNvPicPr>
          <p:nvPr/>
        </p:nvPicPr>
        <p:blipFill>
          <a:blip r:embed="rId2"/>
          <a:stretch>
            <a:fillRect/>
          </a:stretch>
        </p:blipFill>
        <p:spPr>
          <a:xfrm>
            <a:off x="183328" y="5376426"/>
            <a:ext cx="4783996" cy="4378960"/>
          </a:xfrm>
          <a:prstGeom prst="rect">
            <a:avLst/>
          </a:prstGeom>
          <a:ln w="12700">
            <a:miter lim="400000"/>
          </a:ln>
        </p:spPr>
      </p:pic>
      <p:pic>
        <p:nvPicPr>
          <p:cNvPr id="316" name="Image" descr="Image"/>
          <p:cNvPicPr>
            <a:picLocks noChangeAspect="1"/>
          </p:cNvPicPr>
          <p:nvPr/>
        </p:nvPicPr>
        <p:blipFill>
          <a:blip r:embed="rId2"/>
          <a:stretch>
            <a:fillRect/>
          </a:stretch>
        </p:blipFill>
        <p:spPr>
          <a:xfrm>
            <a:off x="4656475" y="59365"/>
            <a:ext cx="4783995" cy="4378961"/>
          </a:xfrm>
          <a:prstGeom prst="rect">
            <a:avLst/>
          </a:prstGeom>
          <a:ln w="12700">
            <a:miter lim="400000"/>
          </a:ln>
        </p:spPr>
      </p:pic>
      <p:pic>
        <p:nvPicPr>
          <p:cNvPr id="317" name="Image" descr="Image"/>
          <p:cNvPicPr>
            <a:picLocks noChangeAspect="1"/>
          </p:cNvPicPr>
          <p:nvPr/>
        </p:nvPicPr>
        <p:blipFill>
          <a:blip r:embed="rId2"/>
          <a:stretch>
            <a:fillRect/>
          </a:stretch>
        </p:blipFill>
        <p:spPr>
          <a:xfrm>
            <a:off x="98616" y="59365"/>
            <a:ext cx="4783995" cy="4378961"/>
          </a:xfrm>
          <a:prstGeom prst="rect">
            <a:avLst/>
          </a:prstGeom>
          <a:ln w="12700">
            <a:miter lim="400000"/>
          </a:ln>
        </p:spPr>
      </p:pic>
      <p:pic>
        <p:nvPicPr>
          <p:cNvPr id="318" name="Image" descr="Image"/>
          <p:cNvPicPr>
            <a:picLocks noChangeAspect="1"/>
          </p:cNvPicPr>
          <p:nvPr/>
        </p:nvPicPr>
        <p:blipFill>
          <a:blip r:embed="rId2"/>
          <a:srcRect r="33842"/>
          <a:stretch>
            <a:fillRect/>
          </a:stretch>
        </p:blipFill>
        <p:spPr>
          <a:xfrm>
            <a:off x="9289949" y="59286"/>
            <a:ext cx="3164954" cy="437896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his document provides the following plethora of resources to help calm the mind of the child and help calm the stress by engaging in something that is solution oriented, future focussed, and is creative and fun to engage in. The following creative activ"/>
          <p:cNvSpPr txBox="1"/>
          <p:nvPr/>
        </p:nvSpPr>
        <p:spPr>
          <a:xfrm>
            <a:off x="613530" y="2076763"/>
            <a:ext cx="11883270" cy="7662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lnSpc>
                <a:spcPct val="120000"/>
              </a:lnSpc>
              <a:defRPr sz="2300">
                <a:latin typeface="Calibri"/>
                <a:ea typeface="Calibri"/>
                <a:cs typeface="Calibri"/>
                <a:sym typeface="Calibri"/>
              </a:defRPr>
            </a:pPr>
            <a:r>
              <a:rPr sz="2000" dirty="0">
                <a:latin typeface="+mn-lt"/>
              </a:rPr>
              <a:t>This </a:t>
            </a:r>
            <a:r>
              <a:rPr lang="en-US" sz="2000" dirty="0">
                <a:latin typeface="+mn-lt"/>
              </a:rPr>
              <a:t>segment</a:t>
            </a:r>
            <a:r>
              <a:rPr sz="2000" dirty="0">
                <a:latin typeface="+mn-lt"/>
              </a:rPr>
              <a:t> provides the following plethora of resources to help calm the mind of the child</a:t>
            </a:r>
            <a:r>
              <a:rPr lang="en-US" sz="2000" dirty="0">
                <a:latin typeface="+mn-lt"/>
              </a:rPr>
              <a:t>ren and adolescents</a:t>
            </a:r>
            <a:r>
              <a:rPr sz="2000" dirty="0">
                <a:latin typeface="+mn-lt"/>
              </a:rPr>
              <a:t> and help calm the stress by engaging in something that is solution oriented, future </a:t>
            </a:r>
            <a:r>
              <a:rPr lang="en-US" sz="2000" dirty="0">
                <a:latin typeface="+mn-lt"/>
              </a:rPr>
              <a:t>focused</a:t>
            </a:r>
            <a:r>
              <a:rPr sz="2000" dirty="0">
                <a:latin typeface="+mn-lt"/>
              </a:rPr>
              <a:t>, and is creative and fun to engage in. The following creative activities are available in this document for engaging with adolescents aged 1</a:t>
            </a:r>
            <a:r>
              <a:rPr lang="en-US" sz="2000" dirty="0">
                <a:latin typeface="+mn-lt"/>
              </a:rPr>
              <a:t>1</a:t>
            </a:r>
            <a:r>
              <a:rPr sz="2000" dirty="0">
                <a:latin typeface="+mn-lt"/>
              </a:rPr>
              <a:t>-1</a:t>
            </a:r>
            <a:r>
              <a:rPr lang="en-US" sz="2000" dirty="0">
                <a:latin typeface="+mn-lt"/>
              </a:rPr>
              <a:t>9</a:t>
            </a:r>
            <a:r>
              <a:rPr sz="2000" dirty="0">
                <a:latin typeface="+mn-lt"/>
              </a:rPr>
              <a:t> years. </a:t>
            </a:r>
          </a:p>
          <a:p>
            <a:pPr algn="l">
              <a:lnSpc>
                <a:spcPct val="120000"/>
              </a:lnSpc>
              <a:defRPr sz="2300">
                <a:latin typeface="Calibri"/>
                <a:ea typeface="Calibri"/>
                <a:cs typeface="Calibri"/>
                <a:sym typeface="Calibri"/>
              </a:defRPr>
            </a:pPr>
            <a:endParaRPr sz="2000" dirty="0">
              <a:latin typeface="+mn-lt"/>
            </a:endParaRPr>
          </a:p>
          <a:p>
            <a:pPr marL="396875" indent="-396875" algn="l">
              <a:lnSpc>
                <a:spcPct val="150000"/>
              </a:lnSpc>
              <a:buSzPct val="100000"/>
              <a:buAutoNum type="arabicPeriod"/>
              <a:defRPr sz="2300">
                <a:latin typeface="Calibri"/>
                <a:ea typeface="Calibri"/>
                <a:cs typeface="Calibri"/>
                <a:sym typeface="Calibri"/>
              </a:defRPr>
            </a:pPr>
            <a:r>
              <a:rPr sz="2000" dirty="0">
                <a:latin typeface="+mn-lt"/>
              </a:rPr>
              <a:t>Creative </a:t>
            </a:r>
            <a:r>
              <a:rPr sz="2000" dirty="0" err="1">
                <a:latin typeface="+mn-lt"/>
              </a:rPr>
              <a:t>Printables</a:t>
            </a:r>
            <a:r>
              <a:rPr sz="2000" dirty="0">
                <a:latin typeface="+mn-lt"/>
              </a:rPr>
              <a:t> With Messaging (Three Gratitude Coloring Sheets and Three Animal Powered Mandalas)</a:t>
            </a:r>
          </a:p>
          <a:p>
            <a:pPr marL="396875" indent="-396875" algn="l">
              <a:lnSpc>
                <a:spcPct val="150000"/>
              </a:lnSpc>
              <a:buSzPct val="100000"/>
              <a:buAutoNum type="arabicPeriod"/>
              <a:defRPr sz="2300">
                <a:latin typeface="Calibri"/>
                <a:ea typeface="Calibri"/>
                <a:cs typeface="Calibri"/>
                <a:sym typeface="Calibri"/>
              </a:defRPr>
            </a:pPr>
            <a:r>
              <a:rPr sz="2000" dirty="0">
                <a:latin typeface="+mn-lt"/>
              </a:rPr>
              <a:t>Exploring Self Management Strategies - ‘My Wellbeing Plan’</a:t>
            </a:r>
          </a:p>
        </p:txBody>
      </p:sp>
      <p:sp>
        <p:nvSpPr>
          <p:cNvPr id="4" name="Rectangle 3">
            <a:extLst>
              <a:ext uri="{FF2B5EF4-FFF2-40B4-BE49-F238E27FC236}">
                <a16:creationId xmlns:a16="http://schemas.microsoft.com/office/drawing/2014/main" xmlns="" id="{B6BF4B70-6FA1-4F63-B178-4CCE34B27E54}"/>
              </a:ext>
            </a:extLst>
          </p:cNvPr>
          <p:cNvSpPr/>
          <p:nvPr/>
        </p:nvSpPr>
        <p:spPr>
          <a:xfrm>
            <a:off x="627385" y="762784"/>
            <a:ext cx="11523051" cy="954107"/>
          </a:xfrm>
          <a:prstGeom prst="rect">
            <a:avLst/>
          </a:prstGeom>
        </p:spPr>
        <p:txBody>
          <a:bodyPr wrap="square">
            <a:spAutoFit/>
          </a:bodyPr>
          <a:lstStyle/>
          <a:p>
            <a:pPr algn="l"/>
            <a:r>
              <a:rPr lang="en-US" sz="3200" b="1" dirty="0">
                <a:solidFill>
                  <a:srgbClr val="00B0F0"/>
                </a:solidFill>
                <a:latin typeface="+mj-lt"/>
              </a:rPr>
              <a:t>Activities You Can Do With </a:t>
            </a:r>
            <a:r>
              <a:rPr lang="en-US" sz="3200" b="1" dirty="0" err="1">
                <a:solidFill>
                  <a:srgbClr val="00B0F0"/>
                </a:solidFill>
                <a:latin typeface="+mj-lt"/>
              </a:rPr>
              <a:t>Adolescnets</a:t>
            </a:r>
            <a:r>
              <a:rPr lang="en-US" sz="3200" b="1" dirty="0">
                <a:solidFill>
                  <a:srgbClr val="00B0F0"/>
                </a:solidFill>
                <a:latin typeface="+mj-lt"/>
              </a:rPr>
              <a:t> </a:t>
            </a:r>
          </a:p>
          <a:p>
            <a:pPr algn="l"/>
            <a:r>
              <a:rPr lang="en-US" b="1" dirty="0">
                <a:solidFill>
                  <a:schemeClr val="tx1"/>
                </a:solidFill>
                <a:latin typeface="+mj-lt"/>
              </a:rPr>
              <a:t>(For Age Group 11-19 years)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Image 2020-03-30 at 8.42.48 PM.jpeg" descr="WhatsApp Image 2020-03-30 at 8.42.48 PM.jpeg">
            <a:extLst>
              <a:ext uri="{FF2B5EF4-FFF2-40B4-BE49-F238E27FC236}">
                <a16:creationId xmlns:a16="http://schemas.microsoft.com/office/drawing/2014/main" xmlns="" id="{C17CFCCB-6179-4C91-873A-2A33975E956D}"/>
              </a:ext>
            </a:extLst>
          </p:cNvPr>
          <p:cNvPicPr>
            <a:picLocks noChangeAspect="1"/>
          </p:cNvPicPr>
          <p:nvPr/>
        </p:nvPicPr>
        <p:blipFill rotWithShape="1">
          <a:blip r:embed="rId2"/>
          <a:srcRect l="26741" r="27576" b="34836"/>
          <a:stretch/>
        </p:blipFill>
        <p:spPr>
          <a:xfrm>
            <a:off x="2854694" y="119269"/>
            <a:ext cx="7505170" cy="6241774"/>
          </a:xfrm>
          <a:prstGeom prst="rect">
            <a:avLst/>
          </a:prstGeom>
          <a:ln w="12700">
            <a:miter lim="400000"/>
          </a:ln>
        </p:spPr>
      </p:pic>
      <p:sp>
        <p:nvSpPr>
          <p:cNvPr id="3" name="TextBox 2">
            <a:extLst>
              <a:ext uri="{FF2B5EF4-FFF2-40B4-BE49-F238E27FC236}">
                <a16:creationId xmlns:a16="http://schemas.microsoft.com/office/drawing/2014/main" xmlns="" id="{F4D6EB58-691E-4C13-A8DA-526165BD2911}"/>
              </a:ext>
            </a:extLst>
          </p:cNvPr>
          <p:cNvSpPr txBox="1"/>
          <p:nvPr/>
        </p:nvSpPr>
        <p:spPr>
          <a:xfrm>
            <a:off x="598488" y="6459482"/>
            <a:ext cx="12017582" cy="1938992"/>
          </a:xfrm>
          <a:prstGeom prst="rect">
            <a:avLst/>
          </a:prstGeom>
          <a:noFill/>
        </p:spPr>
        <p:txBody>
          <a:bodyPr wrap="square" rtlCol="0">
            <a:spAutoFit/>
          </a:bodyPr>
          <a:lstStyle/>
          <a:p>
            <a:r>
              <a:rPr lang="en-US" sz="2000" b="1" dirty="0">
                <a:latin typeface="+mn-lt"/>
              </a:rPr>
              <a:t>Cue for Parents &amp; Caregivers: </a:t>
            </a:r>
            <a:r>
              <a:rPr lang="en-US" sz="2000" dirty="0">
                <a:latin typeface="+mn-lt"/>
              </a:rPr>
              <a:t>Share how health workers and scientists across the world are working to stop the outbreak and keep the community safe. It can be a big comfort for children to know that compassionate people are taking action in times of emergency. Use this workbook to help children feel better whenever they need it. Talk with them about how they feel. This set contains 3 </a:t>
            </a:r>
            <a:r>
              <a:rPr lang="en-US" sz="2000" dirty="0" err="1">
                <a:latin typeface="+mn-lt"/>
              </a:rPr>
              <a:t>colouring</a:t>
            </a:r>
            <a:r>
              <a:rPr lang="en-US" sz="2000" dirty="0">
                <a:latin typeface="+mn-lt"/>
              </a:rPr>
              <a:t> sheets that show our scientists &amp; health workers in action to flight Covid-19. These drawings will instill positive messaging through creative engagement.</a:t>
            </a:r>
            <a:endParaRPr lang="en-IN" sz="2000" dirty="0">
              <a:latin typeface="+mn-lt"/>
            </a:endParaRPr>
          </a:p>
        </p:txBody>
      </p:sp>
      <p:sp>
        <p:nvSpPr>
          <p:cNvPr id="5" name="TextBox 4">
            <a:extLst>
              <a:ext uri="{FF2B5EF4-FFF2-40B4-BE49-F238E27FC236}">
                <a16:creationId xmlns:a16="http://schemas.microsoft.com/office/drawing/2014/main" xmlns="" id="{8D2203CF-A9B6-4E80-B2BD-59DE31A110D5}"/>
              </a:ext>
            </a:extLst>
          </p:cNvPr>
          <p:cNvSpPr txBox="1"/>
          <p:nvPr/>
        </p:nvSpPr>
        <p:spPr>
          <a:xfrm>
            <a:off x="772160" y="8867974"/>
            <a:ext cx="1146048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sym typeface="Helvetica Neue Medium"/>
              </a:rPr>
              <a:t>If you are unable to print the sheets, show them to adolescent and encourage them to draw and </a:t>
            </a:r>
            <a:r>
              <a:rPr kumimoji="0" lang="en-US" sz="2000" b="1" i="0" u="none" strike="noStrike" cap="none" spc="0" normalizeH="0" baseline="0" dirty="0" err="1">
                <a:ln>
                  <a:noFill/>
                </a:ln>
                <a:solidFill>
                  <a:srgbClr val="000000"/>
                </a:solidFill>
                <a:effectLst/>
                <a:uFillTx/>
                <a:latin typeface="+mn-lt"/>
                <a:sym typeface="Helvetica Neue Medium"/>
              </a:rPr>
              <a:t>colour</a:t>
            </a:r>
            <a:r>
              <a:rPr kumimoji="0" lang="en-US" sz="2000" b="1" i="0" u="none" strike="noStrike" cap="none" spc="0" normalizeH="0" baseline="0" dirty="0">
                <a:ln>
                  <a:noFill/>
                </a:ln>
                <a:solidFill>
                  <a:srgbClr val="000000"/>
                </a:solidFill>
                <a:effectLst/>
                <a:uFillTx/>
                <a:latin typeface="+mn-lt"/>
                <a:sym typeface="Helvetica Neue Medium"/>
              </a:rPr>
              <a:t>. </a:t>
            </a:r>
          </a:p>
        </p:txBody>
      </p:sp>
    </p:spTree>
    <p:extLst>
      <p:ext uri="{BB962C8B-B14F-4D97-AF65-F5344CB8AC3E}">
        <p14:creationId xmlns:p14="http://schemas.microsoft.com/office/powerpoint/2010/main" val="16924132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WhatsApp Image 2020-03-26 at 11.46.10 AM.jpeg"/>
          <p:cNvPicPr>
            <a:picLocks noChangeAspect="1"/>
          </p:cNvPicPr>
          <p:nvPr/>
        </p:nvPicPr>
        <p:blipFill rotWithShape="1">
          <a:blip r:embed="rId2" cstate="print">
            <a:extLst>
              <a:ext uri="{28A0092B-C50C-407E-A947-70E740481C1C}">
                <a14:useLocalDpi xmlns:a14="http://schemas.microsoft.com/office/drawing/2010/main" val="0"/>
              </a:ext>
            </a:extLst>
          </a:blip>
          <a:srcRect l="16417" t="11512" r="16045"/>
          <a:stretch/>
        </p:blipFill>
        <p:spPr>
          <a:xfrm>
            <a:off x="2261704" y="1895060"/>
            <a:ext cx="8481392" cy="7856049"/>
          </a:xfrm>
          <a:prstGeom prst="rect">
            <a:avLst/>
          </a:prstGeom>
          <a:ln w="12700">
            <a:miter lim="400000"/>
          </a:ln>
        </p:spPr>
      </p:pic>
      <p:sp>
        <p:nvSpPr>
          <p:cNvPr id="326" name="Color This Sheet and Write Your Message To The Scientists Who Are Working So Hard To Find a Cure for the Coronavirus __________________________________________"/>
          <p:cNvSpPr txBox="1">
            <a:spLocks noGrp="1"/>
          </p:cNvSpPr>
          <p:nvPr>
            <p:ph type="title" idx="4294967295"/>
          </p:nvPr>
        </p:nvSpPr>
        <p:spPr>
          <a:xfrm>
            <a:off x="598488" y="793754"/>
            <a:ext cx="11787476" cy="1625346"/>
          </a:xfrm>
          <a:prstGeom prst="rect">
            <a:avLst/>
          </a:prstGeom>
        </p:spPr>
        <p:txBody>
          <a:bodyPr/>
          <a:lstStyle>
            <a:lvl1pPr defTabSz="479044">
              <a:defRPr sz="3280">
                <a:latin typeface="Calibri"/>
                <a:ea typeface="Calibri"/>
                <a:cs typeface="Calibri"/>
                <a:sym typeface="Calibri"/>
              </a:defRPr>
            </a:lvl1pPr>
          </a:lstStyle>
          <a:p>
            <a:pPr algn="ctr"/>
            <a:r>
              <a:rPr sz="2800" b="1" dirty="0"/>
              <a:t>Color This Sheet and Write Your Message To The Scientists Who Are Working So Hard To Find a Cure for the Coronavirus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WhatsApp Image 2020-03-26 at 11.46.10 AM.jpeg"/>
          <p:cNvPicPr>
            <a:picLocks noChangeAspect="1"/>
          </p:cNvPicPr>
          <p:nvPr/>
        </p:nvPicPr>
        <p:blipFill rotWithShape="1">
          <a:blip r:embed="rId2" cstate="print">
            <a:extLst>
              <a:ext uri="{28A0092B-C50C-407E-A947-70E740481C1C}">
                <a14:useLocalDpi xmlns:a14="http://schemas.microsoft.com/office/drawing/2010/main" val="0"/>
              </a:ext>
            </a:extLst>
          </a:blip>
          <a:srcRect l="16933" t="3876" r="16539" b="3717"/>
          <a:stretch/>
        </p:blipFill>
        <p:spPr>
          <a:xfrm>
            <a:off x="2520122" y="1953491"/>
            <a:ext cx="7964556" cy="7823054"/>
          </a:xfrm>
          <a:prstGeom prst="rect">
            <a:avLst/>
          </a:prstGeom>
          <a:ln w="12700">
            <a:miter lim="400000"/>
          </a:ln>
        </p:spPr>
      </p:pic>
      <p:sp>
        <p:nvSpPr>
          <p:cNvPr id="329" name="Color This Sheet and Write Your Message To The Healthcare Workers Who Are Working With Compassion to Fight Coronavirus: __________________________________________"/>
          <p:cNvSpPr txBox="1">
            <a:spLocks noGrp="1"/>
          </p:cNvSpPr>
          <p:nvPr>
            <p:ph type="title" idx="4294967295"/>
          </p:nvPr>
        </p:nvSpPr>
        <p:spPr>
          <a:xfrm>
            <a:off x="598488" y="914400"/>
            <a:ext cx="11759767" cy="1039091"/>
          </a:xfrm>
          <a:prstGeom prst="rect">
            <a:avLst/>
          </a:prstGeom>
        </p:spPr>
        <p:txBody>
          <a:bodyPr/>
          <a:lstStyle>
            <a:lvl1pPr defTabSz="467359">
              <a:defRPr sz="3200">
                <a:latin typeface="Calibri"/>
                <a:ea typeface="Calibri"/>
                <a:cs typeface="Calibri"/>
                <a:sym typeface="Calibri"/>
              </a:defRPr>
            </a:lvl1pPr>
          </a:lstStyle>
          <a:p>
            <a:pPr algn="ctr"/>
            <a:r>
              <a:rPr sz="2800" b="1" dirty="0">
                <a:latin typeface="+mj-lt"/>
              </a:rPr>
              <a:t>Color This Sheet and Write Your Message To The Healthcare Workers Who Are Working With Compassion to Fight Coronavirus: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Color This Sheet and Write Your Message To The Doctors Who Are Working With Compassion to Fight Coronavirus: __________________________________________"/>
          <p:cNvSpPr txBox="1">
            <a:spLocks noGrp="1"/>
          </p:cNvSpPr>
          <p:nvPr>
            <p:ph type="title" idx="4294967295"/>
          </p:nvPr>
        </p:nvSpPr>
        <p:spPr>
          <a:xfrm>
            <a:off x="598487" y="874221"/>
            <a:ext cx="11829039" cy="1524983"/>
          </a:xfrm>
          <a:prstGeom prst="rect">
            <a:avLst/>
          </a:prstGeom>
        </p:spPr>
        <p:txBody>
          <a:bodyPr/>
          <a:lstStyle>
            <a:lvl1pPr defTabSz="449833">
              <a:defRPr sz="3080">
                <a:latin typeface="Calibri"/>
                <a:ea typeface="Calibri"/>
                <a:cs typeface="Calibri"/>
                <a:sym typeface="Calibri"/>
              </a:defRPr>
            </a:lvl1pPr>
          </a:lstStyle>
          <a:p>
            <a:pPr algn="ctr"/>
            <a:r>
              <a:rPr sz="2400" b="1" dirty="0">
                <a:latin typeface="+mj-lt"/>
              </a:rPr>
              <a:t>Color This Sheet and Write Your Message To The Doctors Who Are Working With Compassion to Fight Coronavirus:</a:t>
            </a:r>
          </a:p>
        </p:txBody>
      </p:sp>
      <p:pic>
        <p:nvPicPr>
          <p:cNvPr id="333" name="WhatsApp Image 2020-03-26 at 11.46.10 PM.jpeg"/>
          <p:cNvPicPr>
            <a:picLocks noChangeAspect="1"/>
          </p:cNvPicPr>
          <p:nvPr/>
        </p:nvPicPr>
        <p:blipFill rotWithShape="1">
          <a:blip r:embed="rId2" cstate="print">
            <a:extLst>
              <a:ext uri="{28A0092B-C50C-407E-A947-70E740481C1C}">
                <a14:useLocalDpi xmlns:a14="http://schemas.microsoft.com/office/drawing/2010/main" val="0"/>
              </a:ext>
            </a:extLst>
          </a:blip>
          <a:srcRect t="13369" b="13191"/>
          <a:stretch/>
        </p:blipFill>
        <p:spPr>
          <a:xfrm>
            <a:off x="0" y="3001653"/>
            <a:ext cx="13004800" cy="675194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descr="Image"/>
          <p:cNvPicPr>
            <a:picLocks noChangeAspect="1"/>
          </p:cNvPicPr>
          <p:nvPr/>
        </p:nvPicPr>
        <p:blipFill>
          <a:blip r:embed="rId2"/>
          <a:srcRect r="33842"/>
          <a:stretch>
            <a:fillRect/>
          </a:stretch>
        </p:blipFill>
        <p:spPr>
          <a:xfrm>
            <a:off x="9435151" y="5376347"/>
            <a:ext cx="3164955" cy="4378960"/>
          </a:xfrm>
          <a:prstGeom prst="rect">
            <a:avLst/>
          </a:prstGeom>
          <a:ln w="12700">
            <a:miter lim="400000"/>
          </a:ln>
        </p:spPr>
      </p:pic>
      <p:pic>
        <p:nvPicPr>
          <p:cNvPr id="134" name="Image" descr="Image"/>
          <p:cNvPicPr>
            <a:picLocks noChangeAspect="1"/>
          </p:cNvPicPr>
          <p:nvPr/>
        </p:nvPicPr>
        <p:blipFill>
          <a:blip r:embed="rId2"/>
          <a:stretch>
            <a:fillRect/>
          </a:stretch>
        </p:blipFill>
        <p:spPr>
          <a:xfrm>
            <a:off x="4741188" y="5376426"/>
            <a:ext cx="4783995" cy="4378960"/>
          </a:xfrm>
          <a:prstGeom prst="rect">
            <a:avLst/>
          </a:prstGeom>
          <a:ln w="12700">
            <a:miter lim="400000"/>
          </a:ln>
        </p:spPr>
      </p:pic>
      <p:pic>
        <p:nvPicPr>
          <p:cNvPr id="135" name="Image" descr="Image"/>
          <p:cNvPicPr>
            <a:picLocks noChangeAspect="1"/>
          </p:cNvPicPr>
          <p:nvPr/>
        </p:nvPicPr>
        <p:blipFill>
          <a:blip r:embed="rId2"/>
          <a:stretch>
            <a:fillRect/>
          </a:stretch>
        </p:blipFill>
        <p:spPr>
          <a:xfrm>
            <a:off x="-42807" y="5491384"/>
            <a:ext cx="4783995" cy="4378960"/>
          </a:xfrm>
          <a:prstGeom prst="rect">
            <a:avLst/>
          </a:prstGeom>
          <a:ln w="12700">
            <a:miter lim="400000"/>
          </a:ln>
        </p:spPr>
      </p:pic>
      <p:pic>
        <p:nvPicPr>
          <p:cNvPr id="136" name="Image" descr="Image"/>
          <p:cNvPicPr>
            <a:picLocks noChangeAspect="1"/>
          </p:cNvPicPr>
          <p:nvPr/>
        </p:nvPicPr>
        <p:blipFill>
          <a:blip r:embed="rId2"/>
          <a:stretch>
            <a:fillRect/>
          </a:stretch>
        </p:blipFill>
        <p:spPr>
          <a:xfrm>
            <a:off x="4656475" y="59365"/>
            <a:ext cx="4783995" cy="4378961"/>
          </a:xfrm>
          <a:prstGeom prst="rect">
            <a:avLst/>
          </a:prstGeom>
          <a:ln w="12700">
            <a:miter lim="400000"/>
          </a:ln>
        </p:spPr>
      </p:pic>
      <p:pic>
        <p:nvPicPr>
          <p:cNvPr id="137" name="Image" descr="Image"/>
          <p:cNvPicPr>
            <a:picLocks noChangeAspect="1"/>
          </p:cNvPicPr>
          <p:nvPr/>
        </p:nvPicPr>
        <p:blipFill>
          <a:blip r:embed="rId2"/>
          <a:stretch>
            <a:fillRect/>
          </a:stretch>
        </p:blipFill>
        <p:spPr>
          <a:xfrm>
            <a:off x="0" y="40790"/>
            <a:ext cx="4783995" cy="4378961"/>
          </a:xfrm>
          <a:prstGeom prst="rect">
            <a:avLst/>
          </a:prstGeom>
          <a:ln w="12700">
            <a:miter lim="400000"/>
          </a:ln>
        </p:spPr>
      </p:pic>
      <p:pic>
        <p:nvPicPr>
          <p:cNvPr id="138" name="Image" descr="Image"/>
          <p:cNvPicPr>
            <a:picLocks noChangeAspect="1"/>
          </p:cNvPicPr>
          <p:nvPr/>
        </p:nvPicPr>
        <p:blipFill>
          <a:blip r:embed="rId2"/>
          <a:srcRect r="33842"/>
          <a:stretch>
            <a:fillRect/>
          </a:stretch>
        </p:blipFill>
        <p:spPr>
          <a:xfrm>
            <a:off x="9289949" y="59286"/>
            <a:ext cx="3164954" cy="4378960"/>
          </a:xfrm>
          <a:prstGeom prst="rect">
            <a:avLst/>
          </a:prstGeom>
          <a:ln w="12700">
            <a:miter lim="400000"/>
          </a:ln>
        </p:spPr>
      </p:pic>
      <p:sp>
        <p:nvSpPr>
          <p:cNvPr id="139" name="In the context of COVID-19, this note focuses solely on psychosocial care of children and prevention of violence in spaces where children stay (child care institutions, homes, NGO shelters etc.)"/>
          <p:cNvSpPr txBox="1"/>
          <p:nvPr/>
        </p:nvSpPr>
        <p:spPr>
          <a:xfrm>
            <a:off x="404694" y="4419751"/>
            <a:ext cx="11987214" cy="1180949"/>
          </a:xfrm>
          <a:prstGeom prst="rect">
            <a:avLst/>
          </a:prstGeom>
          <a:solidFill>
            <a:schemeClr val="bg1"/>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370331">
              <a:lnSpc>
                <a:spcPct val="120000"/>
              </a:lnSpc>
              <a:spcBef>
                <a:spcPts val="600"/>
              </a:spcBef>
              <a:defRPr sz="2000">
                <a:uFill>
                  <a:solidFill>
                    <a:srgbClr val="000000"/>
                  </a:solidFill>
                </a:uFill>
                <a:latin typeface="Calibri"/>
                <a:ea typeface="Calibri"/>
                <a:cs typeface="Calibri"/>
                <a:sym typeface="Calibri"/>
              </a:defRPr>
            </a:pPr>
            <a:r>
              <a:rPr b="1" dirty="0">
                <a:latin typeface="+mj-lt"/>
              </a:rPr>
              <a:t>In the context of COVID-19, this manual focuses </a:t>
            </a:r>
            <a:r>
              <a:rPr lang="en-US" b="1" dirty="0">
                <a:latin typeface="+mj-lt"/>
              </a:rPr>
              <a:t>o</a:t>
            </a:r>
            <a:r>
              <a:rPr b="1" dirty="0">
                <a:latin typeface="+mj-lt"/>
              </a:rPr>
              <a:t>n psychosocial care of children and prevention of violence in spaces where children stay (child care institutions, </a:t>
            </a:r>
            <a:r>
              <a:rPr lang="en-US" b="1" dirty="0">
                <a:latin typeface="+mj-lt"/>
              </a:rPr>
              <a:t>families</a:t>
            </a:r>
            <a:r>
              <a:rPr b="1" dirty="0">
                <a:latin typeface="+mj-lt"/>
              </a:rPr>
              <a:t>, </a:t>
            </a:r>
            <a:r>
              <a:rPr lang="en-US" b="1" dirty="0">
                <a:latin typeface="+mj-lt"/>
              </a:rPr>
              <a:t>temporary isolation facilities, </a:t>
            </a:r>
            <a:r>
              <a:rPr b="1" dirty="0">
                <a:latin typeface="+mj-lt"/>
              </a:rPr>
              <a:t>NGO shelters</a:t>
            </a:r>
            <a:r>
              <a:rPr lang="en-US" b="1" dirty="0">
                <a:solidFill>
                  <a:srgbClr val="FF0000"/>
                </a:solidFill>
                <a:latin typeface="+mj-lt"/>
              </a:rPr>
              <a:t>, </a:t>
            </a:r>
            <a:r>
              <a:rPr b="1" dirty="0">
                <a:latin typeface="+mj-lt"/>
              </a:rPr>
              <a:t>etc.) </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e for the Educators and Parents:…"/>
          <p:cNvSpPr txBox="1">
            <a:spLocks noGrp="1"/>
          </p:cNvSpPr>
          <p:nvPr>
            <p:ph type="body" idx="4294967295"/>
          </p:nvPr>
        </p:nvSpPr>
        <p:spPr>
          <a:xfrm>
            <a:off x="605842" y="1636713"/>
            <a:ext cx="12061279" cy="8153950"/>
          </a:xfrm>
          <a:prstGeom prst="rect">
            <a:avLst/>
          </a:prstGeom>
        </p:spPr>
        <p:txBody>
          <a:bodyPr>
            <a:noAutofit/>
          </a:bodyPr>
          <a:lstStyle/>
          <a:p>
            <a:pPr marL="0" indent="0" algn="just" defTabSz="341801">
              <a:spcBef>
                <a:spcPts val="0"/>
              </a:spcBef>
              <a:buSzTx/>
              <a:buNone/>
              <a:defRPr sz="2046" i="1">
                <a:solidFill>
                  <a:srgbClr val="222222"/>
                </a:solidFill>
                <a:latin typeface="Calibri"/>
                <a:ea typeface="Calibri"/>
                <a:cs typeface="Calibri"/>
                <a:sym typeface="Calibri"/>
              </a:defRPr>
            </a:pPr>
            <a:r>
              <a:rPr sz="1900" b="1" dirty="0">
                <a:latin typeface="+mj-lt"/>
              </a:rPr>
              <a:t>Cue for the Educators and Parents:</a:t>
            </a:r>
          </a:p>
          <a:p>
            <a:pPr marL="0" indent="0" algn="just" defTabSz="341801">
              <a:spcBef>
                <a:spcPts val="0"/>
              </a:spcBef>
              <a:buSzTx/>
              <a:buNone/>
              <a:defRPr sz="2046">
                <a:solidFill>
                  <a:srgbClr val="222222"/>
                </a:solidFill>
                <a:latin typeface="Calibri"/>
                <a:ea typeface="Calibri"/>
                <a:cs typeface="Calibri"/>
                <a:sym typeface="Calibri"/>
              </a:defRPr>
            </a:pPr>
            <a:endParaRPr sz="1900" dirty="0">
              <a:latin typeface="+mj-lt"/>
            </a:endParaRPr>
          </a:p>
          <a:p>
            <a:pPr marL="0" indent="0" algn="just" defTabSz="341801">
              <a:spcBef>
                <a:spcPts val="0"/>
              </a:spcBef>
              <a:buSzTx/>
              <a:buNone/>
              <a:defRPr sz="2046" b="1" u="sng">
                <a:solidFill>
                  <a:srgbClr val="222222"/>
                </a:solidFill>
                <a:latin typeface="Calibri"/>
                <a:ea typeface="Calibri"/>
                <a:cs typeface="Calibri"/>
                <a:sym typeface="Calibri"/>
              </a:defRPr>
            </a:pPr>
            <a:r>
              <a:rPr sz="1900" dirty="0">
                <a:latin typeface="+mj-lt"/>
              </a:rPr>
              <a:t>About the significance of using Animal Powered Healing Mandalas for </a:t>
            </a:r>
            <a:r>
              <a:rPr sz="1900" dirty="0" err="1">
                <a:latin typeface="+mj-lt"/>
              </a:rPr>
              <a:t>colouring</a:t>
            </a:r>
            <a:r>
              <a:rPr sz="1900" dirty="0">
                <a:latin typeface="+mj-lt"/>
              </a:rPr>
              <a:t>:</a:t>
            </a:r>
          </a:p>
          <a:p>
            <a:pPr marL="0" indent="0" algn="just" defTabSz="341801">
              <a:spcBef>
                <a:spcPts val="0"/>
              </a:spcBef>
              <a:buSzTx/>
              <a:buNone/>
              <a:defRPr sz="2046">
                <a:solidFill>
                  <a:srgbClr val="222222"/>
                </a:solidFill>
                <a:latin typeface="Calibri"/>
                <a:ea typeface="Calibri"/>
                <a:cs typeface="Calibri"/>
                <a:sym typeface="Calibri"/>
              </a:defRPr>
            </a:pPr>
            <a:endParaRPr sz="1900" dirty="0">
              <a:latin typeface="+mj-lt"/>
            </a:endParaRPr>
          </a:p>
          <a:p>
            <a:pPr marL="0" indent="0" algn="just" defTabSz="341801">
              <a:spcBef>
                <a:spcPts val="0"/>
              </a:spcBef>
              <a:buSzTx/>
              <a:buNone/>
              <a:defRPr sz="2046">
                <a:solidFill>
                  <a:srgbClr val="222222"/>
                </a:solidFill>
                <a:latin typeface="Calibri"/>
                <a:ea typeface="Calibri"/>
                <a:cs typeface="Calibri"/>
                <a:sym typeface="Calibri"/>
              </a:defRPr>
            </a:pPr>
            <a:r>
              <a:rPr sz="1900" dirty="0">
                <a:latin typeface="+mj-lt"/>
              </a:rPr>
              <a:t>Using mandalas has a positive effect on our wellbeing because the brain responds with changing the brainwaves when </a:t>
            </a:r>
            <a:r>
              <a:rPr sz="1900" dirty="0" err="1">
                <a:latin typeface="+mj-lt"/>
              </a:rPr>
              <a:t>focussing</a:t>
            </a:r>
            <a:r>
              <a:rPr sz="1900" dirty="0">
                <a:latin typeface="+mj-lt"/>
              </a:rPr>
              <a:t> on geometric shapes. They naturally relax, soothe, structure and bring clarity. The effect is meditation-like – allowing for focus and at the same time for calming emotions through slowing down thought processes. Mandalas in their circular form have a very hypnotic attraction that instantly captures one’s attention and calms the mind. They imitate flower-like shapes found in nature – and we all know about the healing qualities of spending time in natural surroundings (which is related to the geometry present in naturally occurring shapes). </a:t>
            </a:r>
          </a:p>
          <a:p>
            <a:pPr marL="0" indent="0" algn="just" defTabSz="341801">
              <a:spcBef>
                <a:spcPts val="0"/>
              </a:spcBef>
              <a:buSzTx/>
              <a:buNone/>
              <a:defRPr sz="2046">
                <a:solidFill>
                  <a:srgbClr val="222222"/>
                </a:solidFill>
                <a:latin typeface="Calibri"/>
                <a:ea typeface="Calibri"/>
                <a:cs typeface="Calibri"/>
                <a:sym typeface="Calibri"/>
              </a:defRPr>
            </a:pPr>
            <a:endParaRPr sz="1900" dirty="0">
              <a:latin typeface="+mj-lt"/>
            </a:endParaRPr>
          </a:p>
          <a:p>
            <a:pPr marL="0" indent="0" algn="just" defTabSz="341801">
              <a:spcBef>
                <a:spcPts val="0"/>
              </a:spcBef>
              <a:buSzTx/>
              <a:buNone/>
              <a:defRPr sz="2046">
                <a:solidFill>
                  <a:srgbClr val="222222"/>
                </a:solidFill>
                <a:latin typeface="Calibri"/>
                <a:ea typeface="Calibri"/>
                <a:cs typeface="Calibri"/>
                <a:sym typeface="Calibri"/>
              </a:defRPr>
            </a:pPr>
            <a:r>
              <a:rPr sz="1900" dirty="0">
                <a:latin typeface="+mj-lt"/>
              </a:rPr>
              <a:t>The animals that we’ve chosen to power the mandalas for the purpose of this kit, have been chosen carefully for the specific </a:t>
            </a:r>
            <a:r>
              <a:rPr sz="1900" b="1" dirty="0">
                <a:latin typeface="+mj-lt"/>
              </a:rPr>
              <a:t>symbolism</a:t>
            </a:r>
            <a:r>
              <a:rPr sz="1900" dirty="0">
                <a:latin typeface="+mj-lt"/>
              </a:rPr>
              <a:t> that is embedded in our collective memory, thus allow for easy access of </a:t>
            </a:r>
            <a:r>
              <a:rPr sz="1900" b="1" dirty="0">
                <a:latin typeface="+mj-lt"/>
              </a:rPr>
              <a:t>positive and beneficial associations.</a:t>
            </a:r>
            <a:r>
              <a:rPr sz="1900" dirty="0">
                <a:latin typeface="+mj-lt"/>
              </a:rPr>
              <a:t> </a:t>
            </a:r>
            <a:r>
              <a:rPr sz="1900" b="1" dirty="0">
                <a:latin typeface="+mj-lt"/>
              </a:rPr>
              <a:t>These specifically selected animals are meant to elicit the remembrance of values that are especially relevant in times of experiencing fear, anxiety and loneliness </a:t>
            </a:r>
            <a:r>
              <a:rPr sz="1900" dirty="0">
                <a:latin typeface="+mj-lt"/>
              </a:rPr>
              <a:t>– all emotions that create a split between us and our internal/emotional safe place.</a:t>
            </a:r>
            <a:r>
              <a:rPr lang="en-US" sz="1900" dirty="0">
                <a:latin typeface="+mj-lt"/>
              </a:rPr>
              <a:t> You can also use animal stories that’s specific to the cultural context of your region/state (example – Rhinos  in Assam, Tiger in Bengal). </a:t>
            </a:r>
            <a:endParaRPr sz="1900" dirty="0">
              <a:latin typeface="+mj-lt"/>
            </a:endParaRPr>
          </a:p>
          <a:p>
            <a:pPr marL="0" indent="0" algn="just" defTabSz="341801">
              <a:spcBef>
                <a:spcPts val="0"/>
              </a:spcBef>
              <a:buSzTx/>
              <a:buNone/>
              <a:defRPr sz="2046">
                <a:solidFill>
                  <a:srgbClr val="222222"/>
                </a:solidFill>
                <a:latin typeface="Calibri"/>
                <a:ea typeface="Calibri"/>
                <a:cs typeface="Calibri"/>
                <a:sym typeface="Calibri"/>
              </a:defRPr>
            </a:pPr>
            <a:endParaRPr sz="1900" dirty="0">
              <a:latin typeface="+mj-lt"/>
            </a:endParaRPr>
          </a:p>
          <a:p>
            <a:pPr marL="0" indent="0" algn="just" defTabSz="341801">
              <a:spcBef>
                <a:spcPts val="0"/>
              </a:spcBef>
              <a:buSzTx/>
              <a:buNone/>
              <a:defRPr sz="2046">
                <a:solidFill>
                  <a:srgbClr val="222222"/>
                </a:solidFill>
                <a:latin typeface="Calibri"/>
                <a:ea typeface="Calibri"/>
                <a:cs typeface="Calibri"/>
                <a:sym typeface="Calibri"/>
              </a:defRPr>
            </a:pPr>
            <a:r>
              <a:rPr sz="1900" dirty="0">
                <a:latin typeface="+mj-lt"/>
              </a:rPr>
              <a:t>Children tend to have a close connection with animals, </a:t>
            </a:r>
            <a:r>
              <a:rPr lang="en-US" sz="1900" dirty="0">
                <a:latin typeface="+mj-lt"/>
              </a:rPr>
              <a:t>and at times have</a:t>
            </a:r>
            <a:r>
              <a:rPr sz="1900" dirty="0">
                <a:latin typeface="+mj-lt"/>
              </a:rPr>
              <a:t> heart to heart</a:t>
            </a:r>
            <a:r>
              <a:rPr lang="en-US" sz="1900" dirty="0">
                <a:latin typeface="+mj-lt"/>
              </a:rPr>
              <a:t> communication with them</a:t>
            </a:r>
            <a:r>
              <a:rPr sz="1900" dirty="0">
                <a:latin typeface="+mj-lt"/>
              </a:rPr>
              <a:t>, in the unconditionally loving ways that they experience at that beginning stage of life. We hope to remind them of the trust that roots in their hearts by getting them in touch with animals (in the subsequent coloring sheets), which then again will reconnect them with themselves, their core and restore the sensation of safety.</a:t>
            </a:r>
          </a:p>
          <a:p>
            <a:pPr marL="0" indent="0" algn="just" defTabSz="341801">
              <a:spcBef>
                <a:spcPts val="0"/>
              </a:spcBef>
              <a:buSzTx/>
              <a:buNone/>
              <a:defRPr sz="2046">
                <a:solidFill>
                  <a:srgbClr val="222222"/>
                </a:solidFill>
                <a:latin typeface="Calibri"/>
                <a:ea typeface="Calibri"/>
                <a:cs typeface="Calibri"/>
                <a:sym typeface="Calibri"/>
              </a:defRPr>
            </a:pPr>
            <a:endParaRPr sz="1900" dirty="0">
              <a:latin typeface="+mj-lt"/>
            </a:endParaRPr>
          </a:p>
          <a:p>
            <a:pPr marL="0" indent="0" algn="just" defTabSz="341801">
              <a:spcBef>
                <a:spcPts val="0"/>
              </a:spcBef>
              <a:buSzTx/>
              <a:buNone/>
              <a:defRPr sz="2046">
                <a:solidFill>
                  <a:srgbClr val="222222"/>
                </a:solidFill>
                <a:latin typeface="Calibri"/>
                <a:ea typeface="Calibri"/>
                <a:cs typeface="Calibri"/>
                <a:sym typeface="Calibri"/>
              </a:defRPr>
            </a:pPr>
            <a:r>
              <a:rPr sz="1900" dirty="0">
                <a:latin typeface="+mj-lt"/>
              </a:rPr>
              <a:t>Mandalas and animals in combination open the door for working on mental and emotional levels simultaneously while also accessing the subconscious and restoring harmony within. Obviously, best would be to ensure the children to be at a peaceful and safe environment while working with them – although the little ones do have the ability to drop into their own world when being focused on something.</a:t>
            </a:r>
            <a:r>
              <a:rPr lang="en-US" sz="1900" dirty="0">
                <a:latin typeface="+mj-lt"/>
              </a:rPr>
              <a:t> </a:t>
            </a:r>
            <a:endParaRPr sz="1900" dirty="0">
              <a:latin typeface="+mj-lt"/>
            </a:endParaRPr>
          </a:p>
        </p:txBody>
      </p:sp>
      <p:pic>
        <p:nvPicPr>
          <p:cNvPr id="337" name="Image" descr="Image"/>
          <p:cNvPicPr>
            <a:picLocks noChangeAspect="1"/>
          </p:cNvPicPr>
          <p:nvPr/>
        </p:nvPicPr>
        <p:blipFill>
          <a:blip r:embed="rId2"/>
          <a:srcRect l="25426" r="23746"/>
          <a:stretch>
            <a:fillRect/>
          </a:stretch>
        </p:blipFill>
        <p:spPr>
          <a:xfrm rot="16212627">
            <a:off x="9627731" y="-1121129"/>
            <a:ext cx="2243573" cy="4502354"/>
          </a:xfrm>
          <a:prstGeom prst="rect">
            <a:avLst/>
          </a:prstGeom>
          <a:ln w="12700">
            <a:miter lim="400000"/>
          </a:ln>
        </p:spPr>
      </p:pic>
      <p:sp>
        <p:nvSpPr>
          <p:cNvPr id="5" name="Rectangle 4">
            <a:extLst>
              <a:ext uri="{FF2B5EF4-FFF2-40B4-BE49-F238E27FC236}">
                <a16:creationId xmlns:a16="http://schemas.microsoft.com/office/drawing/2014/main" xmlns="" id="{04F20678-460A-497E-B6E1-171F429B0275}"/>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Animal Powered Healing Mandalas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Healing_Mandala_Kids_03_Dolphin.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7584020" cy="9753600"/>
          </a:xfrm>
          <a:prstGeom prst="rect">
            <a:avLst/>
          </a:prstGeom>
          <a:ln w="12700">
            <a:miter lim="400000"/>
          </a:ln>
        </p:spPr>
      </p:pic>
      <p:sp>
        <p:nvSpPr>
          <p:cNvPr id="340" name="Cue for Parents and Caregivers:…"/>
          <p:cNvSpPr txBox="1">
            <a:spLocks noGrp="1"/>
          </p:cNvSpPr>
          <p:nvPr>
            <p:ph type="body" idx="4294967295"/>
          </p:nvPr>
        </p:nvSpPr>
        <p:spPr>
          <a:xfrm>
            <a:off x="7832035" y="2460853"/>
            <a:ext cx="3992013" cy="5601033"/>
          </a:xfrm>
          <a:prstGeom prst="rect">
            <a:avLst/>
          </a:prstGeom>
        </p:spPr>
        <p:txBody>
          <a:bodyPr/>
          <a:lstStyle/>
          <a:p>
            <a:pPr marL="0" indent="0" defTabSz="411479">
              <a:spcBef>
                <a:spcPts val="0"/>
              </a:spcBef>
              <a:buSzTx/>
              <a:buNone/>
              <a:defRPr sz="2000" b="1" u="sng">
                <a:solidFill>
                  <a:srgbClr val="222222"/>
                </a:solidFill>
                <a:latin typeface="Calibri"/>
                <a:ea typeface="Calibri"/>
                <a:cs typeface="Calibri"/>
                <a:sym typeface="Calibri"/>
              </a:defRPr>
            </a:pPr>
            <a:r>
              <a:rPr sz="2400" dirty="0">
                <a:latin typeface="+mj-lt"/>
              </a:rPr>
              <a:t>Cue for Parents and Caregivers:</a:t>
            </a:r>
          </a:p>
          <a:p>
            <a:pPr marL="0" indent="0" defTabSz="411479">
              <a:spcBef>
                <a:spcPts val="0"/>
              </a:spcBef>
              <a:buSzTx/>
              <a:buNone/>
              <a:defRPr sz="2000" b="1" u="sng">
                <a:solidFill>
                  <a:srgbClr val="222222"/>
                </a:solidFill>
                <a:latin typeface="Calibri"/>
                <a:ea typeface="Calibri"/>
                <a:cs typeface="Calibri"/>
                <a:sym typeface="Calibri"/>
              </a:defRPr>
            </a:pPr>
            <a:endParaRPr dirty="0">
              <a:latin typeface="+mj-lt"/>
            </a:endParaRPr>
          </a:p>
          <a:p>
            <a:pPr marL="0" indent="0" defTabSz="411479">
              <a:spcBef>
                <a:spcPts val="0"/>
              </a:spcBef>
              <a:buSzTx/>
              <a:buNone/>
              <a:defRPr sz="2000">
                <a:solidFill>
                  <a:srgbClr val="222222"/>
                </a:solidFill>
                <a:latin typeface="Calibri"/>
                <a:ea typeface="Calibri"/>
                <a:cs typeface="Calibri"/>
                <a:sym typeface="Calibri"/>
              </a:defRPr>
            </a:pPr>
            <a:r>
              <a:rPr dirty="0">
                <a:latin typeface="+mj-lt"/>
              </a:rPr>
              <a:t>Talk to the </a:t>
            </a:r>
            <a:r>
              <a:rPr lang="en-US" dirty="0">
                <a:latin typeface="+mj-lt"/>
              </a:rPr>
              <a:t>adolescent</a:t>
            </a:r>
            <a:r>
              <a:rPr dirty="0">
                <a:latin typeface="+mj-lt"/>
              </a:rPr>
              <a:t> about the symbolism of the chosen animal: </a:t>
            </a:r>
            <a:r>
              <a:rPr b="1" dirty="0">
                <a:latin typeface="+mj-lt"/>
              </a:rPr>
              <a:t>Dolphin</a:t>
            </a:r>
          </a:p>
          <a:p>
            <a:pPr marL="0" indent="0" defTabSz="411479">
              <a:spcBef>
                <a:spcPts val="0"/>
              </a:spcBef>
              <a:buSzTx/>
              <a:buNone/>
              <a:defRPr sz="2000" b="1" u="sng">
                <a:solidFill>
                  <a:srgbClr val="222222"/>
                </a:solidFill>
                <a:latin typeface="Calibri"/>
                <a:ea typeface="Calibri"/>
                <a:cs typeface="Calibri"/>
                <a:sym typeface="Calibri"/>
              </a:defRPr>
            </a:pPr>
            <a:endParaRPr b="1" u="sng" dirty="0"/>
          </a:p>
          <a:p>
            <a:pPr marL="0" indent="0" defTabSz="411479">
              <a:spcBef>
                <a:spcPts val="0"/>
              </a:spcBef>
              <a:buSzTx/>
              <a:buNone/>
              <a:defRPr sz="2800">
                <a:solidFill>
                  <a:srgbClr val="222222"/>
                </a:solidFill>
                <a:latin typeface="Papyrus"/>
                <a:ea typeface="Papyrus"/>
                <a:cs typeface="Papyrus"/>
                <a:sym typeface="Papyrus"/>
              </a:defRPr>
            </a:pPr>
            <a:r>
              <a:rPr dirty="0"/>
              <a:t>Kindness, play, power of sound, intelligence, empathy</a:t>
            </a:r>
          </a:p>
          <a:p>
            <a:pPr marL="0" indent="0" defTabSz="411479">
              <a:spcBef>
                <a:spcPts val="0"/>
              </a:spcBef>
              <a:buSzTx/>
              <a:buNone/>
              <a:defRPr sz="2000">
                <a:solidFill>
                  <a:srgbClr val="222222"/>
                </a:solidFill>
                <a:latin typeface="Calibri"/>
                <a:ea typeface="Calibri"/>
                <a:cs typeface="Calibri"/>
                <a:sym typeface="Calibri"/>
              </a:defRPr>
            </a:pPr>
            <a:endParaRPr dirty="0"/>
          </a:p>
        </p:txBody>
      </p:sp>
      <p:grpSp>
        <p:nvGrpSpPr>
          <p:cNvPr id="7" name="Group 6">
            <a:extLst>
              <a:ext uri="{FF2B5EF4-FFF2-40B4-BE49-F238E27FC236}">
                <a16:creationId xmlns:a16="http://schemas.microsoft.com/office/drawing/2014/main" xmlns="" id="{5E690E53-9E27-4B77-B372-4B5D75114B00}"/>
              </a:ext>
            </a:extLst>
          </p:cNvPr>
          <p:cNvGrpSpPr/>
          <p:nvPr/>
        </p:nvGrpSpPr>
        <p:grpSpPr>
          <a:xfrm>
            <a:off x="11998703" y="0"/>
            <a:ext cx="914556" cy="9753600"/>
            <a:chOff x="12095684" y="-98217"/>
            <a:chExt cx="914556" cy="9873973"/>
          </a:xfrm>
        </p:grpSpPr>
        <p:pic>
          <p:nvPicPr>
            <p:cNvPr id="8" name="Image" descr="Image">
              <a:extLst>
                <a:ext uri="{FF2B5EF4-FFF2-40B4-BE49-F238E27FC236}">
                  <a16:creationId xmlns:a16="http://schemas.microsoft.com/office/drawing/2014/main" xmlns="" id="{8F2D355E-44A8-465E-B64B-73AE1997D4E5}"/>
                </a:ext>
              </a:extLst>
            </p:cNvPr>
            <p:cNvPicPr>
              <a:picLocks noChangeAspect="1"/>
            </p:cNvPicPr>
            <p:nvPr/>
          </p:nvPicPr>
          <p:blipFill>
            <a:blip r:embed="rId3"/>
            <a:srcRect l="84675" r="1679"/>
            <a:stretch>
              <a:fillRect/>
            </a:stretch>
          </p:blipFill>
          <p:spPr>
            <a:xfrm>
              <a:off x="12095684" y="4628065"/>
              <a:ext cx="914556" cy="5147691"/>
            </a:xfrm>
            <a:prstGeom prst="rect">
              <a:avLst/>
            </a:prstGeom>
            <a:ln w="12700">
              <a:miter lim="400000"/>
            </a:ln>
          </p:spPr>
        </p:pic>
        <p:pic>
          <p:nvPicPr>
            <p:cNvPr id="9" name="Image" descr="Image">
              <a:extLst>
                <a:ext uri="{FF2B5EF4-FFF2-40B4-BE49-F238E27FC236}">
                  <a16:creationId xmlns:a16="http://schemas.microsoft.com/office/drawing/2014/main" xmlns="" id="{8346B466-9035-48DB-929D-8FC3E269A0E2}"/>
                </a:ext>
              </a:extLst>
            </p:cNvPr>
            <p:cNvPicPr>
              <a:picLocks noChangeAspect="1"/>
            </p:cNvPicPr>
            <p:nvPr/>
          </p:nvPicPr>
          <p:blipFill>
            <a:blip r:embed="rId3"/>
            <a:srcRect l="84675" t="7656" r="1679"/>
            <a:stretch>
              <a:fillRect/>
            </a:stretch>
          </p:blipFill>
          <p:spPr>
            <a:xfrm>
              <a:off x="12095684" y="-98217"/>
              <a:ext cx="914556" cy="4753503"/>
            </a:xfrm>
            <a:prstGeom prst="rect">
              <a:avLst/>
            </a:prstGeom>
            <a:ln w="12700">
              <a:miter lim="400000"/>
            </a:ln>
          </p:spPr>
        </p:pic>
      </p:gr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ue for Parents and Caregivers:…"/>
          <p:cNvSpPr txBox="1">
            <a:spLocks noGrp="1"/>
          </p:cNvSpPr>
          <p:nvPr>
            <p:ph type="body" idx="4294967295"/>
          </p:nvPr>
        </p:nvSpPr>
        <p:spPr>
          <a:xfrm>
            <a:off x="7818783" y="2465742"/>
            <a:ext cx="3907605" cy="6286502"/>
          </a:xfrm>
          <a:prstGeom prst="rect">
            <a:avLst/>
          </a:prstGeom>
        </p:spPr>
        <p:txBody>
          <a:bodyPr/>
          <a:lstStyle/>
          <a:p>
            <a:pPr marL="0" indent="0" defTabSz="406908">
              <a:spcBef>
                <a:spcPts val="0"/>
              </a:spcBef>
              <a:buSzTx/>
              <a:buNone/>
              <a:defRPr sz="2000" b="1" u="sng">
                <a:solidFill>
                  <a:srgbClr val="222222"/>
                </a:solidFill>
                <a:latin typeface="Calibri"/>
                <a:ea typeface="Calibri"/>
                <a:cs typeface="Calibri"/>
                <a:sym typeface="Calibri"/>
              </a:defRPr>
            </a:pPr>
            <a:r>
              <a:rPr sz="2400" dirty="0">
                <a:latin typeface="+mj-lt"/>
              </a:rPr>
              <a:t>Cue for Parents and Caregivers:</a:t>
            </a:r>
          </a:p>
          <a:p>
            <a:pPr marL="0" indent="0" defTabSz="406908">
              <a:spcBef>
                <a:spcPts val="0"/>
              </a:spcBef>
              <a:buSzTx/>
              <a:buNone/>
              <a:defRPr sz="2000" b="1" u="sng">
                <a:solidFill>
                  <a:srgbClr val="222222"/>
                </a:solidFill>
                <a:latin typeface="Calibri"/>
                <a:ea typeface="Calibri"/>
                <a:cs typeface="Calibri"/>
                <a:sym typeface="Calibri"/>
              </a:defRPr>
            </a:pPr>
            <a:endParaRPr dirty="0">
              <a:latin typeface="+mj-lt"/>
            </a:endParaRPr>
          </a:p>
          <a:p>
            <a:pPr marL="0" indent="0" defTabSz="406908">
              <a:spcBef>
                <a:spcPts val="0"/>
              </a:spcBef>
              <a:buSzTx/>
              <a:buNone/>
              <a:defRPr sz="2000">
                <a:solidFill>
                  <a:srgbClr val="222222"/>
                </a:solidFill>
                <a:latin typeface="Calibri"/>
                <a:ea typeface="Calibri"/>
                <a:cs typeface="Calibri"/>
                <a:sym typeface="Calibri"/>
              </a:defRPr>
            </a:pPr>
            <a:r>
              <a:rPr dirty="0">
                <a:latin typeface="+mj-lt"/>
              </a:rPr>
              <a:t>Talk to the </a:t>
            </a:r>
            <a:r>
              <a:rPr lang="en-US" dirty="0">
                <a:latin typeface="+mj-lt"/>
              </a:rPr>
              <a:t>adolescent</a:t>
            </a:r>
            <a:r>
              <a:rPr dirty="0">
                <a:latin typeface="+mj-lt"/>
              </a:rPr>
              <a:t> about the symbolism of the chosen animal: </a:t>
            </a:r>
            <a:r>
              <a:rPr b="1" dirty="0">
                <a:latin typeface="+mj-lt"/>
              </a:rPr>
              <a:t>Bear</a:t>
            </a:r>
          </a:p>
          <a:p>
            <a:pPr marL="0" indent="0" defTabSz="406908">
              <a:spcBef>
                <a:spcPts val="0"/>
              </a:spcBef>
              <a:buSzTx/>
              <a:buNone/>
              <a:defRPr sz="2000" b="1" u="sng">
                <a:solidFill>
                  <a:srgbClr val="222222"/>
                </a:solidFill>
                <a:latin typeface="Calibri"/>
                <a:ea typeface="Calibri"/>
                <a:cs typeface="Calibri"/>
                <a:sym typeface="Calibri"/>
              </a:defRPr>
            </a:pPr>
            <a:endParaRPr b="1" u="sng" dirty="0"/>
          </a:p>
          <a:p>
            <a:pPr marL="0" indent="0" defTabSz="406908">
              <a:spcBef>
                <a:spcPts val="0"/>
              </a:spcBef>
              <a:buSzTx/>
              <a:buNone/>
              <a:defRPr sz="2800">
                <a:solidFill>
                  <a:srgbClr val="222222"/>
                </a:solidFill>
                <a:latin typeface="Papyrus"/>
                <a:ea typeface="Papyrus"/>
                <a:cs typeface="Papyrus"/>
                <a:sym typeface="Papyrus"/>
              </a:defRPr>
            </a:pPr>
            <a:r>
              <a:rPr dirty="0"/>
              <a:t>Physical power, Adaptability, Strength, Mobility</a:t>
            </a:r>
          </a:p>
          <a:p>
            <a:pPr marL="0" indent="0" defTabSz="406908">
              <a:spcBef>
                <a:spcPts val="0"/>
              </a:spcBef>
              <a:buSzTx/>
              <a:buNone/>
              <a:defRPr sz="2000">
                <a:solidFill>
                  <a:srgbClr val="222222"/>
                </a:solidFill>
                <a:latin typeface="Calibri"/>
                <a:ea typeface="Calibri"/>
                <a:cs typeface="Calibri"/>
                <a:sym typeface="Calibri"/>
              </a:defRPr>
            </a:pPr>
            <a:endParaRPr dirty="0"/>
          </a:p>
        </p:txBody>
      </p:sp>
      <p:grpSp>
        <p:nvGrpSpPr>
          <p:cNvPr id="6" name="Group 5">
            <a:extLst>
              <a:ext uri="{FF2B5EF4-FFF2-40B4-BE49-F238E27FC236}">
                <a16:creationId xmlns:a16="http://schemas.microsoft.com/office/drawing/2014/main" xmlns="" id="{C44E2530-9D4E-42E2-B9BE-F66941F946FC}"/>
              </a:ext>
            </a:extLst>
          </p:cNvPr>
          <p:cNvGrpSpPr/>
          <p:nvPr/>
        </p:nvGrpSpPr>
        <p:grpSpPr>
          <a:xfrm>
            <a:off x="11998703" y="0"/>
            <a:ext cx="914556" cy="9753600"/>
            <a:chOff x="12095684" y="-98217"/>
            <a:chExt cx="914556" cy="9873973"/>
          </a:xfrm>
        </p:grpSpPr>
        <p:pic>
          <p:nvPicPr>
            <p:cNvPr id="7" name="Image" descr="Image">
              <a:extLst>
                <a:ext uri="{FF2B5EF4-FFF2-40B4-BE49-F238E27FC236}">
                  <a16:creationId xmlns:a16="http://schemas.microsoft.com/office/drawing/2014/main" xmlns="" id="{1BFFA229-F500-4BF0-8C9E-3BAD9533A40A}"/>
                </a:ext>
              </a:extLst>
            </p:cNvPr>
            <p:cNvPicPr>
              <a:picLocks noChangeAspect="1"/>
            </p:cNvPicPr>
            <p:nvPr/>
          </p:nvPicPr>
          <p:blipFill>
            <a:blip r:embed="rId2"/>
            <a:srcRect l="84675" r="1679"/>
            <a:stretch>
              <a:fillRect/>
            </a:stretch>
          </p:blipFill>
          <p:spPr>
            <a:xfrm>
              <a:off x="12095684" y="4628065"/>
              <a:ext cx="914556" cy="5147691"/>
            </a:xfrm>
            <a:prstGeom prst="rect">
              <a:avLst/>
            </a:prstGeom>
            <a:ln w="12700">
              <a:miter lim="400000"/>
            </a:ln>
          </p:spPr>
        </p:pic>
        <p:pic>
          <p:nvPicPr>
            <p:cNvPr id="8" name="Image" descr="Image">
              <a:extLst>
                <a:ext uri="{FF2B5EF4-FFF2-40B4-BE49-F238E27FC236}">
                  <a16:creationId xmlns:a16="http://schemas.microsoft.com/office/drawing/2014/main" xmlns="" id="{6A9AF09B-6D77-4168-BCA9-78E836A726EC}"/>
                </a:ext>
              </a:extLst>
            </p:cNvPr>
            <p:cNvPicPr>
              <a:picLocks noChangeAspect="1"/>
            </p:cNvPicPr>
            <p:nvPr/>
          </p:nvPicPr>
          <p:blipFill>
            <a:blip r:embed="rId2"/>
            <a:srcRect l="84675" t="7656" r="1679"/>
            <a:stretch>
              <a:fillRect/>
            </a:stretch>
          </p:blipFill>
          <p:spPr>
            <a:xfrm>
              <a:off x="12095684" y="-98217"/>
              <a:ext cx="914556" cy="4753503"/>
            </a:xfrm>
            <a:prstGeom prst="rect">
              <a:avLst/>
            </a:prstGeom>
            <a:ln w="12700">
              <a:miter lim="400000"/>
            </a:ln>
          </p:spPr>
        </p:pic>
      </p:grpSp>
      <p:pic>
        <p:nvPicPr>
          <p:cNvPr id="9" name="Healing_Mandala_Kids_03_Dolphin.jpg">
            <a:extLst>
              <a:ext uri="{FF2B5EF4-FFF2-40B4-BE49-F238E27FC236}">
                <a16:creationId xmlns:a16="http://schemas.microsoft.com/office/drawing/2014/main" xmlns="" id="{BD637A6B-77EE-4FB3-BDEE-A7B207C13D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7242066" cy="97536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ue for Parents and Caregivers:…"/>
          <p:cNvSpPr txBox="1">
            <a:spLocks noGrp="1"/>
          </p:cNvSpPr>
          <p:nvPr>
            <p:ph type="body" idx="4294967295"/>
          </p:nvPr>
        </p:nvSpPr>
        <p:spPr>
          <a:xfrm>
            <a:off x="7699513" y="3198955"/>
            <a:ext cx="4251549" cy="5721481"/>
          </a:xfrm>
          <a:prstGeom prst="rect">
            <a:avLst/>
          </a:prstGeom>
        </p:spPr>
        <p:txBody>
          <a:bodyPr/>
          <a:lstStyle/>
          <a:p>
            <a:pPr marL="0" indent="0" defTabSz="429768">
              <a:spcBef>
                <a:spcPts val="0"/>
              </a:spcBef>
              <a:buSzTx/>
              <a:buNone/>
              <a:defRPr sz="2100" b="1" u="sng">
                <a:solidFill>
                  <a:srgbClr val="222222"/>
                </a:solidFill>
                <a:latin typeface="Calibri"/>
                <a:ea typeface="Calibri"/>
                <a:cs typeface="Calibri"/>
                <a:sym typeface="Calibri"/>
              </a:defRPr>
            </a:pPr>
            <a:r>
              <a:rPr sz="2400" dirty="0">
                <a:latin typeface="+mj-lt"/>
              </a:rPr>
              <a:t>Cue for Parents and Caregivers:</a:t>
            </a:r>
          </a:p>
          <a:p>
            <a:pPr marL="0" indent="0" defTabSz="429768">
              <a:spcBef>
                <a:spcPts val="0"/>
              </a:spcBef>
              <a:buSzTx/>
              <a:buNone/>
              <a:defRPr sz="2100" b="1" u="sng">
                <a:solidFill>
                  <a:srgbClr val="222222"/>
                </a:solidFill>
                <a:latin typeface="Calibri"/>
                <a:ea typeface="Calibri"/>
                <a:cs typeface="Calibri"/>
                <a:sym typeface="Calibri"/>
              </a:defRPr>
            </a:pPr>
            <a:endParaRPr sz="2000" dirty="0">
              <a:latin typeface="+mj-lt"/>
            </a:endParaRPr>
          </a:p>
          <a:p>
            <a:pPr marL="0" indent="0" defTabSz="429768">
              <a:spcBef>
                <a:spcPts val="0"/>
              </a:spcBef>
              <a:buSzTx/>
              <a:buNone/>
              <a:defRPr sz="2100">
                <a:solidFill>
                  <a:srgbClr val="222222"/>
                </a:solidFill>
                <a:latin typeface="Calibri"/>
                <a:ea typeface="Calibri"/>
                <a:cs typeface="Calibri"/>
                <a:sym typeface="Calibri"/>
              </a:defRPr>
            </a:pPr>
            <a:r>
              <a:rPr sz="2000" dirty="0">
                <a:latin typeface="+mj-lt"/>
              </a:rPr>
              <a:t>Talk to the </a:t>
            </a:r>
            <a:r>
              <a:rPr lang="en-US" sz="2000" dirty="0">
                <a:latin typeface="+mj-lt"/>
              </a:rPr>
              <a:t>adolescent</a:t>
            </a:r>
            <a:r>
              <a:rPr sz="2000" dirty="0">
                <a:latin typeface="+mj-lt"/>
              </a:rPr>
              <a:t> about the symbolism of the chosen animal: </a:t>
            </a:r>
            <a:r>
              <a:rPr sz="2000" b="1" dirty="0">
                <a:latin typeface="+mj-lt"/>
              </a:rPr>
              <a:t>Deer</a:t>
            </a:r>
          </a:p>
          <a:p>
            <a:pPr marL="0" indent="0" defTabSz="429768">
              <a:spcBef>
                <a:spcPts val="0"/>
              </a:spcBef>
              <a:buSzTx/>
              <a:buNone/>
              <a:defRPr sz="2100" b="1" u="sng">
                <a:solidFill>
                  <a:srgbClr val="222222"/>
                </a:solidFill>
                <a:latin typeface="Calibri"/>
                <a:ea typeface="Calibri"/>
                <a:cs typeface="Calibri"/>
                <a:sym typeface="Calibri"/>
              </a:defRPr>
            </a:pPr>
            <a:endParaRPr b="1" u="sng" dirty="0"/>
          </a:p>
          <a:p>
            <a:pPr marL="0" indent="0" defTabSz="429768">
              <a:spcBef>
                <a:spcPts val="0"/>
              </a:spcBef>
              <a:buSzTx/>
              <a:buNone/>
              <a:defRPr sz="3000">
                <a:solidFill>
                  <a:srgbClr val="222222"/>
                </a:solidFill>
                <a:latin typeface="Papyrus"/>
                <a:ea typeface="Papyrus"/>
                <a:cs typeface="Papyrus"/>
                <a:sym typeface="Papyrus"/>
              </a:defRPr>
            </a:pPr>
            <a:r>
              <a:rPr dirty="0"/>
              <a:t>Gentleness, Love, Kindness</a:t>
            </a:r>
          </a:p>
          <a:p>
            <a:pPr marL="0" indent="0" defTabSz="429768">
              <a:spcBef>
                <a:spcPts val="0"/>
              </a:spcBef>
              <a:buSzTx/>
              <a:buNone/>
              <a:defRPr sz="2100">
                <a:solidFill>
                  <a:srgbClr val="222222"/>
                </a:solidFill>
                <a:latin typeface="Calibri"/>
                <a:ea typeface="Calibri"/>
                <a:cs typeface="Calibri"/>
                <a:sym typeface="Calibri"/>
              </a:defRPr>
            </a:pPr>
            <a:endParaRPr dirty="0"/>
          </a:p>
        </p:txBody>
      </p:sp>
      <p:grpSp>
        <p:nvGrpSpPr>
          <p:cNvPr id="6" name="Group 5">
            <a:extLst>
              <a:ext uri="{FF2B5EF4-FFF2-40B4-BE49-F238E27FC236}">
                <a16:creationId xmlns:a16="http://schemas.microsoft.com/office/drawing/2014/main" xmlns="" id="{AC589074-C6D8-4885-8BE2-C2F2DA9458CB}"/>
              </a:ext>
            </a:extLst>
          </p:cNvPr>
          <p:cNvGrpSpPr/>
          <p:nvPr/>
        </p:nvGrpSpPr>
        <p:grpSpPr>
          <a:xfrm>
            <a:off x="11998703" y="0"/>
            <a:ext cx="914556" cy="9753600"/>
            <a:chOff x="12095684" y="-98217"/>
            <a:chExt cx="914556" cy="9873973"/>
          </a:xfrm>
        </p:grpSpPr>
        <p:pic>
          <p:nvPicPr>
            <p:cNvPr id="7" name="Image" descr="Image">
              <a:extLst>
                <a:ext uri="{FF2B5EF4-FFF2-40B4-BE49-F238E27FC236}">
                  <a16:creationId xmlns:a16="http://schemas.microsoft.com/office/drawing/2014/main" xmlns="" id="{FC55578E-96BB-4E05-A57C-1C9A8162F429}"/>
                </a:ext>
              </a:extLst>
            </p:cNvPr>
            <p:cNvPicPr>
              <a:picLocks noChangeAspect="1"/>
            </p:cNvPicPr>
            <p:nvPr/>
          </p:nvPicPr>
          <p:blipFill>
            <a:blip r:embed="rId2"/>
            <a:srcRect l="84675" r="1679"/>
            <a:stretch>
              <a:fillRect/>
            </a:stretch>
          </p:blipFill>
          <p:spPr>
            <a:xfrm>
              <a:off x="12095684" y="4628065"/>
              <a:ext cx="914556" cy="5147691"/>
            </a:xfrm>
            <a:prstGeom prst="rect">
              <a:avLst/>
            </a:prstGeom>
            <a:ln w="12700">
              <a:miter lim="400000"/>
            </a:ln>
          </p:spPr>
        </p:pic>
        <p:pic>
          <p:nvPicPr>
            <p:cNvPr id="8" name="Image" descr="Image">
              <a:extLst>
                <a:ext uri="{FF2B5EF4-FFF2-40B4-BE49-F238E27FC236}">
                  <a16:creationId xmlns:a16="http://schemas.microsoft.com/office/drawing/2014/main" xmlns="" id="{C922F011-CEDB-4D9A-BBAA-A0CAED33A8F8}"/>
                </a:ext>
              </a:extLst>
            </p:cNvPr>
            <p:cNvPicPr>
              <a:picLocks noChangeAspect="1"/>
            </p:cNvPicPr>
            <p:nvPr/>
          </p:nvPicPr>
          <p:blipFill>
            <a:blip r:embed="rId2"/>
            <a:srcRect l="84675" t="7656" r="1679"/>
            <a:stretch>
              <a:fillRect/>
            </a:stretch>
          </p:blipFill>
          <p:spPr>
            <a:xfrm>
              <a:off x="12095684" y="-98217"/>
              <a:ext cx="914556" cy="4753503"/>
            </a:xfrm>
            <a:prstGeom prst="rect">
              <a:avLst/>
            </a:prstGeom>
            <a:ln w="12700">
              <a:miter lim="400000"/>
            </a:ln>
          </p:spPr>
        </p:pic>
      </p:grpSp>
      <p:pic>
        <p:nvPicPr>
          <p:cNvPr id="9" name="Healing_Mandala_Kids_03_Dolphin.jpg">
            <a:extLst>
              <a:ext uri="{FF2B5EF4-FFF2-40B4-BE49-F238E27FC236}">
                <a16:creationId xmlns:a16="http://schemas.microsoft.com/office/drawing/2014/main" xmlns="" id="{310585E4-6F02-4836-8D54-43DF871577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7071089" cy="97536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e for Parents and Caregivers:…"/>
          <p:cNvSpPr txBox="1"/>
          <p:nvPr/>
        </p:nvSpPr>
        <p:spPr>
          <a:xfrm>
            <a:off x="598488" y="2078181"/>
            <a:ext cx="12009147" cy="7508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just" defTabSz="421172">
              <a:lnSpc>
                <a:spcPct val="150000"/>
              </a:lnSpc>
              <a:spcBef>
                <a:spcPts val="1000"/>
              </a:spcBef>
              <a:defRPr sz="2254" b="1">
                <a:latin typeface="Calibri"/>
                <a:ea typeface="Calibri"/>
                <a:cs typeface="Calibri"/>
                <a:sym typeface="Calibri"/>
              </a:defRPr>
            </a:pPr>
            <a:r>
              <a:rPr sz="2000" dirty="0">
                <a:solidFill>
                  <a:schemeClr val="tx1"/>
                </a:solidFill>
                <a:latin typeface="+mj-lt"/>
              </a:rPr>
              <a:t>Cue for Parents and Caregivers:</a:t>
            </a:r>
          </a:p>
          <a:p>
            <a:pPr algn="just" defTabSz="538165">
              <a:lnSpc>
                <a:spcPct val="120000"/>
              </a:lnSpc>
              <a:defRPr sz="2254">
                <a:latin typeface="Calibri"/>
                <a:ea typeface="Calibri"/>
                <a:cs typeface="Calibri"/>
                <a:sym typeface="Calibri"/>
              </a:defRPr>
            </a:pPr>
            <a:r>
              <a:rPr sz="2000" dirty="0">
                <a:solidFill>
                  <a:schemeClr val="tx1"/>
                </a:solidFill>
                <a:latin typeface="+mj-lt"/>
              </a:rPr>
              <a:t>This part of the document provides an interactive four-pager tool as a ready-template for a</a:t>
            </a:r>
            <a:r>
              <a:rPr lang="en-US" sz="2000" dirty="0">
                <a:solidFill>
                  <a:schemeClr val="tx1"/>
                </a:solidFill>
                <a:latin typeface="+mj-lt"/>
              </a:rPr>
              <a:t>n adolescent</a:t>
            </a:r>
            <a:r>
              <a:rPr sz="2000" dirty="0">
                <a:solidFill>
                  <a:schemeClr val="tx1"/>
                </a:solidFill>
                <a:latin typeface="+mj-lt"/>
              </a:rPr>
              <a:t> to work on their well-being plan. The parent/caregiver can help </a:t>
            </a:r>
            <a:r>
              <a:rPr lang="en-US" sz="2000" dirty="0">
                <a:solidFill>
                  <a:schemeClr val="tx1"/>
                </a:solidFill>
                <a:latin typeface="+mj-lt"/>
              </a:rPr>
              <a:t>the adolescent’s </a:t>
            </a:r>
            <a:r>
              <a:rPr sz="2000" dirty="0">
                <a:solidFill>
                  <a:schemeClr val="tx1"/>
                </a:solidFill>
                <a:latin typeface="+mj-lt"/>
              </a:rPr>
              <a:t>thinking process be navigated in a positive future </a:t>
            </a:r>
            <a:r>
              <a:rPr lang="en-US" sz="2000" dirty="0">
                <a:solidFill>
                  <a:schemeClr val="tx1"/>
                </a:solidFill>
                <a:latin typeface="+mj-lt"/>
              </a:rPr>
              <a:t>focused</a:t>
            </a:r>
            <a:r>
              <a:rPr sz="2000" dirty="0">
                <a:solidFill>
                  <a:schemeClr val="tx1"/>
                </a:solidFill>
                <a:latin typeface="+mj-lt"/>
              </a:rPr>
              <a:t> direction, where the </a:t>
            </a:r>
            <a:r>
              <a:rPr lang="en-US" sz="2000" dirty="0">
                <a:solidFill>
                  <a:schemeClr val="tx1"/>
                </a:solidFill>
                <a:latin typeface="+mj-lt"/>
              </a:rPr>
              <a:t>adolescent</a:t>
            </a:r>
            <a:r>
              <a:rPr sz="2000" dirty="0">
                <a:solidFill>
                  <a:schemeClr val="tx1"/>
                </a:solidFill>
                <a:latin typeface="+mj-lt"/>
              </a:rPr>
              <a:t> focuses on creating short-term goals, identifies their set of worries in present and what they’re grateful for even in times when things apparently may seem out of control. </a:t>
            </a:r>
            <a:r>
              <a:rPr sz="2000" u="sng" dirty="0">
                <a:solidFill>
                  <a:schemeClr val="tx1"/>
                </a:solidFill>
                <a:latin typeface="+mj-lt"/>
              </a:rPr>
              <a:t>The objective of this activity is to enable </a:t>
            </a:r>
            <a:r>
              <a:rPr lang="en-US" sz="2000" u="sng" dirty="0">
                <a:solidFill>
                  <a:schemeClr val="tx1"/>
                </a:solidFill>
                <a:latin typeface="+mj-lt"/>
              </a:rPr>
              <a:t>adolescents</a:t>
            </a:r>
            <a:r>
              <a:rPr sz="2000" u="sng" dirty="0">
                <a:solidFill>
                  <a:schemeClr val="tx1"/>
                </a:solidFill>
                <a:latin typeface="+mj-lt"/>
              </a:rPr>
              <a:t> find a structure in times of distress. </a:t>
            </a:r>
            <a:r>
              <a:rPr sz="2000" dirty="0">
                <a:solidFill>
                  <a:schemeClr val="tx1"/>
                </a:solidFill>
                <a:latin typeface="+mj-lt"/>
              </a:rPr>
              <a:t>This structure is embedded in the following key themes.</a:t>
            </a:r>
          </a:p>
          <a:p>
            <a:pPr algn="just" defTabSz="421172">
              <a:defRPr sz="2254">
                <a:solidFill>
                  <a:srgbClr val="0A0A0A"/>
                </a:solidFill>
                <a:latin typeface="Calibri"/>
                <a:ea typeface="Calibri"/>
                <a:cs typeface="Calibri"/>
                <a:sym typeface="Calibri"/>
              </a:defRPr>
            </a:pPr>
            <a:endParaRPr sz="2000" dirty="0">
              <a:solidFill>
                <a:schemeClr val="tx1"/>
              </a:solidFill>
              <a:latin typeface="+mj-lt"/>
            </a:endParaRPr>
          </a:p>
          <a:p>
            <a:pPr algn="just" defTabSz="421172">
              <a:defRPr sz="2254">
                <a:solidFill>
                  <a:srgbClr val="0A0A0A"/>
                </a:solidFill>
                <a:latin typeface="Calibri"/>
                <a:ea typeface="Calibri"/>
                <a:cs typeface="Calibri"/>
                <a:sym typeface="Calibri"/>
              </a:defRPr>
            </a:pPr>
            <a:r>
              <a:rPr sz="2000" b="1" dirty="0">
                <a:solidFill>
                  <a:schemeClr val="tx1"/>
                </a:solidFill>
                <a:latin typeface="+mj-lt"/>
              </a:rPr>
              <a:t>CONNECT &amp; CREATE: </a:t>
            </a:r>
            <a:r>
              <a:rPr sz="2000" dirty="0">
                <a:solidFill>
                  <a:schemeClr val="tx1"/>
                </a:solidFill>
                <a:latin typeface="+mj-lt"/>
              </a:rPr>
              <a:t>Social relationships are critical for promoting wellbeing. The caregiver or parent can enable a</a:t>
            </a:r>
            <a:r>
              <a:rPr lang="en-US" sz="2000" dirty="0">
                <a:solidFill>
                  <a:schemeClr val="tx1"/>
                </a:solidFill>
                <a:latin typeface="+mj-lt"/>
              </a:rPr>
              <a:t>n adolescent </a:t>
            </a:r>
            <a:r>
              <a:rPr sz="2000" dirty="0">
                <a:solidFill>
                  <a:schemeClr val="tx1"/>
                </a:solidFill>
                <a:latin typeface="+mj-lt"/>
              </a:rPr>
              <a:t>to check in with loved ones through phone calls, texts, handwritten letters (which can be emailed in times of quarantine).</a:t>
            </a:r>
          </a:p>
          <a:p>
            <a:pPr algn="just" defTabSz="421172">
              <a:defRPr sz="2254">
                <a:solidFill>
                  <a:srgbClr val="0A0A0A"/>
                </a:solidFill>
                <a:latin typeface="Calibri"/>
                <a:ea typeface="Calibri"/>
                <a:cs typeface="Calibri"/>
                <a:sym typeface="Calibri"/>
              </a:defRPr>
            </a:pPr>
            <a:endParaRPr sz="2000" dirty="0">
              <a:solidFill>
                <a:schemeClr val="tx1"/>
              </a:solidFill>
              <a:latin typeface="+mj-lt"/>
            </a:endParaRPr>
          </a:p>
          <a:p>
            <a:pPr algn="just" defTabSz="421172">
              <a:defRPr sz="2254">
                <a:solidFill>
                  <a:srgbClr val="0A0A0A"/>
                </a:solidFill>
                <a:latin typeface="Calibri"/>
                <a:ea typeface="Calibri"/>
                <a:cs typeface="Calibri"/>
                <a:sym typeface="Calibri"/>
              </a:defRPr>
            </a:pPr>
            <a:r>
              <a:rPr sz="2000" b="1" dirty="0">
                <a:solidFill>
                  <a:schemeClr val="tx1"/>
                </a:solidFill>
                <a:latin typeface="+mj-lt"/>
              </a:rPr>
              <a:t>SELF-CARE: </a:t>
            </a:r>
            <a:r>
              <a:rPr sz="2000" dirty="0">
                <a:solidFill>
                  <a:schemeClr val="tx1"/>
                </a:solidFill>
                <a:latin typeface="+mj-lt"/>
              </a:rPr>
              <a:t>Regular physical activity is associated with lower rates of depression and anxiety across all age groups. Take stairs instead of lifts (also lesser risk of contagion), do yoga or simple exercises at home. </a:t>
            </a:r>
          </a:p>
          <a:p>
            <a:pPr algn="just" defTabSz="421172">
              <a:defRPr sz="2254">
                <a:solidFill>
                  <a:srgbClr val="0A0A0A"/>
                </a:solidFill>
                <a:latin typeface="Calibri"/>
                <a:ea typeface="Calibri"/>
                <a:cs typeface="Calibri"/>
                <a:sym typeface="Calibri"/>
              </a:defRPr>
            </a:pPr>
            <a:endParaRPr sz="2000" dirty="0">
              <a:solidFill>
                <a:schemeClr val="tx1"/>
              </a:solidFill>
              <a:latin typeface="+mj-lt"/>
            </a:endParaRPr>
          </a:p>
          <a:p>
            <a:pPr algn="just" defTabSz="421172">
              <a:defRPr sz="2254">
                <a:solidFill>
                  <a:srgbClr val="0A0A0A"/>
                </a:solidFill>
                <a:latin typeface="Calibri"/>
                <a:ea typeface="Calibri"/>
                <a:cs typeface="Calibri"/>
                <a:sym typeface="Calibri"/>
              </a:defRPr>
            </a:pPr>
            <a:r>
              <a:rPr sz="2000" b="1" dirty="0">
                <a:solidFill>
                  <a:schemeClr val="tx1"/>
                </a:solidFill>
                <a:latin typeface="+mj-lt"/>
              </a:rPr>
              <a:t>SELF-AWARENESS: </a:t>
            </a:r>
            <a:r>
              <a:rPr sz="2000" dirty="0">
                <a:solidFill>
                  <a:schemeClr val="tx1"/>
                </a:solidFill>
                <a:latin typeface="+mj-lt"/>
              </a:rPr>
              <a:t>Become self aware, both internally and externally. Notice if your tone of speech or actions hurts someone or if someone’s speech hurts you. Being aware of what is taking place in the present directly enhances your well-being and </a:t>
            </a:r>
            <a:r>
              <a:rPr sz="2000" dirty="0" err="1">
                <a:solidFill>
                  <a:schemeClr val="tx1"/>
                </a:solidFill>
                <a:latin typeface="+mj-lt"/>
              </a:rPr>
              <a:t>savouring</a:t>
            </a:r>
            <a:r>
              <a:rPr sz="2000" dirty="0">
                <a:solidFill>
                  <a:schemeClr val="tx1"/>
                </a:solidFill>
                <a:latin typeface="+mj-lt"/>
              </a:rPr>
              <a:t> ‘the moment’ can help to reaffirm your life priorities especially in times of home stays. Try and recognize your needs and feelings. Allow yourself to feel an emotion and remember the well being mantra : </a:t>
            </a:r>
            <a:r>
              <a:rPr sz="2000" b="1" dirty="0">
                <a:solidFill>
                  <a:schemeClr val="tx1"/>
                </a:solidFill>
                <a:latin typeface="+mj-lt"/>
              </a:rPr>
              <a:t>“It’s okay to fail, it’s ok to feel.”</a:t>
            </a:r>
          </a:p>
        </p:txBody>
      </p:sp>
      <p:sp>
        <p:nvSpPr>
          <p:cNvPr id="4" name="Rectangle 3">
            <a:extLst>
              <a:ext uri="{FF2B5EF4-FFF2-40B4-BE49-F238E27FC236}">
                <a16:creationId xmlns:a16="http://schemas.microsoft.com/office/drawing/2014/main" xmlns="" id="{FE54382E-ABA9-4972-B587-459C20B243CF}"/>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Exploring Self Management Strategies - ‘My Wellbeing Plan’ Template</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KEEP EXPLORING: The practice of setting goals, which is related to your learning in particular, has been strongly associated with higher levels of wellbeing. Research something you’ve always wondered about. Learn one new word in a language you want every"/>
          <p:cNvSpPr txBox="1"/>
          <p:nvPr/>
        </p:nvSpPr>
        <p:spPr>
          <a:xfrm>
            <a:off x="627385" y="2008580"/>
            <a:ext cx="11327760" cy="1274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just" defTabSz="457200">
              <a:defRPr sz="2300">
                <a:solidFill>
                  <a:srgbClr val="0A0A0A"/>
                </a:solidFill>
                <a:latin typeface="Calibri"/>
                <a:ea typeface="Calibri"/>
                <a:cs typeface="Calibri"/>
                <a:sym typeface="Calibri"/>
              </a:defRPr>
            </a:lvl1pPr>
          </a:lstStyle>
          <a:p>
            <a:r>
              <a:rPr b="1" dirty="0"/>
              <a:t>KEEP EXPLORING: </a:t>
            </a:r>
            <a:r>
              <a:rPr dirty="0"/>
              <a:t>The practice of setting goals, which is related to your learning in particular, has been strongly associated with higher levels of wellbeing. Research something you’ve always wondered about. Learn one new word in a language you want everyday.</a:t>
            </a:r>
          </a:p>
        </p:txBody>
      </p:sp>
      <p:sp>
        <p:nvSpPr>
          <p:cNvPr id="359" name="GIVE: Create an appreciation box at home/ child care institution. Wherever you place the box, make sure to leave small slips of paper or sticky notes nearby. Tell children that they can use the box to write down positive messages, thank-you notes, or mes"/>
          <p:cNvSpPr txBox="1"/>
          <p:nvPr/>
        </p:nvSpPr>
        <p:spPr>
          <a:xfrm>
            <a:off x="611955" y="3930253"/>
            <a:ext cx="7379725" cy="5060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just" defTabSz="448055">
              <a:defRPr sz="2300">
                <a:solidFill>
                  <a:srgbClr val="0A0A0A"/>
                </a:solidFill>
                <a:latin typeface="Calibri"/>
                <a:ea typeface="Calibri"/>
                <a:cs typeface="Calibri"/>
                <a:sym typeface="Calibri"/>
              </a:defRPr>
            </a:lvl1pPr>
          </a:lstStyle>
          <a:p>
            <a:r>
              <a:rPr sz="2000" b="1" dirty="0">
                <a:solidFill>
                  <a:schemeClr val="tx1"/>
                </a:solidFill>
                <a:latin typeface="+mj-lt"/>
              </a:rPr>
              <a:t>GIVE: </a:t>
            </a:r>
            <a:r>
              <a:rPr sz="2000" dirty="0">
                <a:solidFill>
                  <a:schemeClr val="tx1"/>
                </a:solidFill>
                <a:latin typeface="+mj-lt"/>
              </a:rPr>
              <a:t>Create </a:t>
            </a:r>
            <a:r>
              <a:rPr lang="en-US" sz="2000" dirty="0">
                <a:solidFill>
                  <a:schemeClr val="tx1"/>
                </a:solidFill>
                <a:latin typeface="+mj-lt"/>
              </a:rPr>
              <a:t>a</a:t>
            </a:r>
            <a:r>
              <a:rPr sz="2000" dirty="0">
                <a:solidFill>
                  <a:schemeClr val="tx1"/>
                </a:solidFill>
                <a:latin typeface="+mj-lt"/>
              </a:rPr>
              <a:t> gratitude jar at home/ child care institution. Wherever you place the box, make sure to leave small slips of paper or sticky notes nearby. Tell children</a:t>
            </a:r>
            <a:r>
              <a:rPr lang="en-US" sz="2000" dirty="0">
                <a:solidFill>
                  <a:schemeClr val="tx1"/>
                </a:solidFill>
                <a:latin typeface="+mj-lt"/>
              </a:rPr>
              <a:t>/ adolescents</a:t>
            </a:r>
            <a:r>
              <a:rPr sz="2000" dirty="0">
                <a:solidFill>
                  <a:schemeClr val="tx1"/>
                </a:solidFill>
                <a:latin typeface="+mj-lt"/>
              </a:rPr>
              <a:t> that they can use the box to write down positive messages, thank-you notes, or messages of appreciation or encouragement to their fellow peers or the teacher, parents, grandparents or anyone they wish to thank and appreciate. </a:t>
            </a:r>
            <a:r>
              <a:rPr lang="en-US" sz="2000" dirty="0">
                <a:solidFill>
                  <a:schemeClr val="tx1"/>
                </a:solidFill>
                <a:latin typeface="+mj-lt"/>
              </a:rPr>
              <a:t> They can also use a message board and stick their messages on it. </a:t>
            </a:r>
          </a:p>
          <a:p>
            <a:endParaRPr sz="2000" dirty="0">
              <a:solidFill>
                <a:schemeClr val="tx1"/>
              </a:solidFill>
              <a:latin typeface="+mj-lt"/>
            </a:endParaRPr>
          </a:p>
        </p:txBody>
      </p:sp>
      <p:pic>
        <p:nvPicPr>
          <p:cNvPr id="360" name="Image" descr="Image"/>
          <p:cNvPicPr>
            <a:picLocks noChangeAspect="1"/>
          </p:cNvPicPr>
          <p:nvPr/>
        </p:nvPicPr>
        <p:blipFill>
          <a:blip r:embed="rId2"/>
          <a:srcRect b="8286"/>
          <a:stretch>
            <a:fillRect/>
          </a:stretch>
        </p:blipFill>
        <p:spPr>
          <a:xfrm>
            <a:off x="8283077" y="3338946"/>
            <a:ext cx="4653990" cy="6023883"/>
          </a:xfrm>
          <a:prstGeom prst="rect">
            <a:avLst/>
          </a:prstGeom>
          <a:ln w="12700">
            <a:miter lim="400000"/>
          </a:ln>
        </p:spPr>
      </p:pic>
      <p:sp>
        <p:nvSpPr>
          <p:cNvPr id="6" name="Rectangle 5">
            <a:extLst>
              <a:ext uri="{FF2B5EF4-FFF2-40B4-BE49-F238E27FC236}">
                <a16:creationId xmlns:a16="http://schemas.microsoft.com/office/drawing/2014/main" xmlns="" id="{BCF5E616-5966-40A1-9DEE-0CF91520F678}"/>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Exploring Self Management Strategies - ‘My Wellbeing Plan’ Template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WhatsApp Image 2020-03-26 at 11.46.12 AM.jpeg"/>
          <p:cNvPicPr>
            <a:picLocks noChangeAspect="1"/>
          </p:cNvPicPr>
          <p:nvPr/>
        </p:nvPicPr>
        <p:blipFill rotWithShape="1">
          <a:blip r:embed="rId2" cstate="print">
            <a:extLst>
              <a:ext uri="{28A0092B-C50C-407E-A947-70E740481C1C}">
                <a14:useLocalDpi xmlns:a14="http://schemas.microsoft.com/office/drawing/2010/main" val="0"/>
              </a:ext>
            </a:extLst>
          </a:blip>
          <a:srcRect l="1464" t="2423" r="1499" b="2854"/>
          <a:stretch/>
        </p:blipFill>
        <p:spPr>
          <a:xfrm>
            <a:off x="0" y="742121"/>
            <a:ext cx="13004800" cy="8977205"/>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Title"/>
          <p:cNvSpPr txBox="1">
            <a:spLocks noGrp="1"/>
          </p:cNvSpPr>
          <p:nvPr>
            <p:ph type="title" idx="4294967295"/>
          </p:nvPr>
        </p:nvSpPr>
        <p:spPr>
          <a:xfrm>
            <a:off x="1274619" y="2327562"/>
            <a:ext cx="10210800" cy="1080655"/>
          </a:xfrm>
          <a:prstGeom prst="rect">
            <a:avLst/>
          </a:prstGeom>
        </p:spPr>
        <p:txBody>
          <a:bodyPr/>
          <a:lstStyle/>
          <a:p>
            <a:endParaRPr/>
          </a:p>
        </p:txBody>
      </p:sp>
      <p:pic>
        <p:nvPicPr>
          <p:cNvPr id="367" name="WhatsApp Image 2020-03-26 at 11.46.12 AM.jpeg"/>
          <p:cNvPicPr>
            <a:picLocks noChangeAspect="1"/>
          </p:cNvPicPr>
          <p:nvPr/>
        </p:nvPicPr>
        <p:blipFill rotWithShape="1">
          <a:blip r:embed="rId2" cstate="print">
            <a:extLst>
              <a:ext uri="{28A0092B-C50C-407E-A947-70E740481C1C}">
                <a14:useLocalDpi xmlns:a14="http://schemas.microsoft.com/office/drawing/2010/main" val="0"/>
              </a:ext>
            </a:extLst>
          </a:blip>
          <a:srcRect l="1655" t="2345" r="1583" b="2377"/>
          <a:stretch/>
        </p:blipFill>
        <p:spPr>
          <a:xfrm>
            <a:off x="0" y="700690"/>
            <a:ext cx="13004800" cy="905291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le"/>
          <p:cNvSpPr txBox="1">
            <a:spLocks noGrp="1"/>
          </p:cNvSpPr>
          <p:nvPr>
            <p:ph type="title" idx="4294967295"/>
          </p:nvPr>
        </p:nvSpPr>
        <p:spPr>
          <a:xfrm>
            <a:off x="1274619" y="2327562"/>
            <a:ext cx="10210800" cy="1080655"/>
          </a:xfrm>
          <a:prstGeom prst="rect">
            <a:avLst/>
          </a:prstGeom>
        </p:spPr>
        <p:txBody>
          <a:bodyPr/>
          <a:lstStyle/>
          <a:p>
            <a:endParaRPr/>
          </a:p>
        </p:txBody>
      </p:sp>
      <p:pic>
        <p:nvPicPr>
          <p:cNvPr id="371" name="WhatsApp Image 2020-03-26 at 11.46.12 AM.jpeg"/>
          <p:cNvPicPr>
            <a:picLocks noChangeAspect="1"/>
          </p:cNvPicPr>
          <p:nvPr/>
        </p:nvPicPr>
        <p:blipFill rotWithShape="1">
          <a:blip r:embed="rId2" cstate="print">
            <a:extLst>
              <a:ext uri="{28A0092B-C50C-407E-A947-70E740481C1C}">
                <a14:useLocalDpi xmlns:a14="http://schemas.microsoft.com/office/drawing/2010/main" val="0"/>
              </a:ext>
            </a:extLst>
          </a:blip>
          <a:srcRect l="1769" t="2746" r="1853" b="2946"/>
          <a:stretch/>
        </p:blipFill>
        <p:spPr>
          <a:xfrm>
            <a:off x="397565" y="1046922"/>
            <a:ext cx="12218505" cy="8454887"/>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p:cNvSpPr txBox="1">
            <a:spLocks noGrp="1"/>
          </p:cNvSpPr>
          <p:nvPr>
            <p:ph type="title" idx="4294967295"/>
          </p:nvPr>
        </p:nvSpPr>
        <p:spPr>
          <a:xfrm>
            <a:off x="1274619" y="2327562"/>
            <a:ext cx="10210800" cy="1080655"/>
          </a:xfrm>
          <a:prstGeom prst="rect">
            <a:avLst/>
          </a:prstGeom>
        </p:spPr>
        <p:txBody>
          <a:bodyPr/>
          <a:lstStyle/>
          <a:p>
            <a:endParaRPr/>
          </a:p>
        </p:txBody>
      </p:sp>
      <p:pic>
        <p:nvPicPr>
          <p:cNvPr id="375" name="WhatsApp Image 2020-03-26 at 11.46.13 AM.jpeg"/>
          <p:cNvPicPr>
            <a:picLocks noChangeAspect="1"/>
          </p:cNvPicPr>
          <p:nvPr/>
        </p:nvPicPr>
        <p:blipFill rotWithShape="1">
          <a:blip r:embed="rId2" cstate="print">
            <a:extLst>
              <a:ext uri="{28A0092B-C50C-407E-A947-70E740481C1C}">
                <a14:useLocalDpi xmlns:a14="http://schemas.microsoft.com/office/drawing/2010/main" val="0"/>
              </a:ext>
            </a:extLst>
          </a:blip>
          <a:srcRect l="1691" t="2442" r="1623" b="2649"/>
          <a:stretch/>
        </p:blipFill>
        <p:spPr>
          <a:xfrm>
            <a:off x="251791" y="993913"/>
            <a:ext cx="12298018" cy="85344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337582F-B069-4CF2-A297-C79A721E31A0}"/>
              </a:ext>
            </a:extLst>
          </p:cNvPr>
          <p:cNvSpPr/>
          <p:nvPr/>
        </p:nvSpPr>
        <p:spPr>
          <a:xfrm>
            <a:off x="-1" y="526473"/>
            <a:ext cx="6830291" cy="7498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609023"/>
            <a:ext cx="5509842" cy="584775"/>
          </a:xfrm>
          <a:prstGeom prst="rect">
            <a:avLst/>
          </a:prstGeom>
        </p:spPr>
        <p:txBody>
          <a:bodyPr wrap="none">
            <a:spAutoFit/>
          </a:bodyPr>
          <a:lstStyle/>
          <a:p>
            <a:r>
              <a:rPr lang="en-US" sz="3200" b="1" dirty="0">
                <a:solidFill>
                  <a:schemeClr val="bg1"/>
                </a:solidFill>
                <a:latin typeface="Arial" panose="020B0604020202020204" pitchFamily="34" charset="0"/>
                <a:cs typeface="Arial" panose="020B0604020202020204" pitchFamily="34" charset="0"/>
              </a:rPr>
              <a:t>What is this manual about?</a:t>
            </a:r>
          </a:p>
        </p:txBody>
      </p:sp>
      <p:sp>
        <p:nvSpPr>
          <p:cNvPr id="6" name="Rectangle 5">
            <a:extLst>
              <a:ext uri="{FF2B5EF4-FFF2-40B4-BE49-F238E27FC236}">
                <a16:creationId xmlns:a16="http://schemas.microsoft.com/office/drawing/2014/main" xmlns="" id="{628C7E60-D992-4E9A-98E5-94919F5F929B}"/>
              </a:ext>
            </a:extLst>
          </p:cNvPr>
          <p:cNvSpPr/>
          <p:nvPr/>
        </p:nvSpPr>
        <p:spPr>
          <a:xfrm>
            <a:off x="598488" y="1636713"/>
            <a:ext cx="11877874" cy="6299160"/>
          </a:xfrm>
          <a:prstGeom prst="rect">
            <a:avLst/>
          </a:prstGeom>
        </p:spPr>
        <p:txBody>
          <a:bodyPr wrap="square">
            <a:spAutoFit/>
          </a:bodyPr>
          <a:lstStyle/>
          <a:p>
            <a:pPr algn="l" defTabSz="572516">
              <a:spcBef>
                <a:spcPts val="400"/>
              </a:spcBef>
              <a:spcAft>
                <a:spcPts val="400"/>
              </a:spcAft>
              <a:defRPr sz="2254">
                <a:uFill>
                  <a:solidFill>
                    <a:srgbClr val="000000"/>
                  </a:solidFill>
                </a:uFill>
                <a:latin typeface="Calibri"/>
                <a:ea typeface="Calibri"/>
                <a:cs typeface="Calibri"/>
                <a:sym typeface="Calibri"/>
              </a:defRPr>
            </a:pPr>
            <a:r>
              <a:rPr lang="en-US" sz="2000" b="1" dirty="0">
                <a:solidFill>
                  <a:schemeClr val="tx1"/>
                </a:solidFill>
                <a:latin typeface="+mn-lt"/>
                <a:cs typeface="Calibri" panose="020F0502020204030204" pitchFamily="34" charset="0"/>
              </a:rPr>
              <a:t>It is natural for children to feel stress, anxiety, grief, and worry during an ongoing pandemic like COVID-19. </a:t>
            </a:r>
            <a:r>
              <a:rPr lang="en-US" sz="2000" dirty="0">
                <a:solidFill>
                  <a:schemeClr val="tx1"/>
                </a:solidFill>
                <a:latin typeface="+mn-lt"/>
                <a:cs typeface="Calibri" panose="020F0502020204030204" pitchFamily="34" charset="0"/>
              </a:rPr>
              <a:t>Fear and anxiety about their own health and the health of loved ones can be overwhelming and cause strong emotions. In today’s digital world, children also access different kinds of information and news through social media and digital platforms, some of them may not be factually true, causing further stress and anxiety.  It is enhanced when children are not able to go out, play, attend school or interact freely. For those children and families who are subjected to quarantine or  isolation there </a:t>
            </a:r>
            <a:r>
              <a:rPr lang="en-US" sz="2000" dirty="0">
                <a:solidFill>
                  <a:schemeClr val="tx1"/>
                </a:solidFill>
                <a:uFill>
                  <a:solidFill>
                    <a:srgbClr val="000000"/>
                  </a:solidFill>
                </a:uFill>
                <a:latin typeface="+mn-lt"/>
                <a:ea typeface="Calibri"/>
                <a:cs typeface="Calibri" panose="020F0502020204030204" pitchFamily="34" charset="0"/>
              </a:rPr>
              <a:t>may be an increased risk of violence and abuse. When stress levels go up for adults and children, there is a greater risk of gender based violence and other forms of violence against children. </a:t>
            </a:r>
            <a:endParaRPr lang="en-US" sz="2000" dirty="0">
              <a:solidFill>
                <a:schemeClr val="tx1"/>
              </a:solidFill>
              <a:latin typeface="+mn-lt"/>
              <a:cs typeface="Calibri" panose="020F0502020204030204" pitchFamily="34" charset="0"/>
            </a:endParaRPr>
          </a:p>
          <a:p>
            <a:pPr algn="l" defTabSz="572516">
              <a:spcBef>
                <a:spcPts val="400"/>
              </a:spcBef>
              <a:spcAft>
                <a:spcPts val="400"/>
              </a:spcAft>
              <a:defRPr sz="2254" b="1">
                <a:uFill>
                  <a:solidFill>
                    <a:srgbClr val="000000"/>
                  </a:solidFill>
                </a:uFill>
                <a:latin typeface="Calibri"/>
                <a:ea typeface="Calibri"/>
                <a:cs typeface="Calibri"/>
                <a:sym typeface="Calibri"/>
              </a:defRPr>
            </a:pPr>
            <a:r>
              <a:rPr lang="en-US" sz="2000" dirty="0">
                <a:solidFill>
                  <a:schemeClr val="tx1"/>
                </a:solidFill>
                <a:latin typeface="+mn-lt"/>
                <a:cs typeface="Calibri" panose="020F0502020204030204" pitchFamily="34" charset="0"/>
              </a:rPr>
              <a:t>Role as parent or caregiver:</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latin typeface="+mn-lt"/>
                <a:cs typeface="Calibri" panose="020F0502020204030204" pitchFamily="34" charset="0"/>
              </a:rPr>
              <a:t>To promote an environment where children can grow up and develop their full potential having fun and being safe and healthy. </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latin typeface="+mn-lt"/>
                <a:cs typeface="Calibri" panose="020F0502020204030204" pitchFamily="34" charset="0"/>
              </a:rPr>
              <a:t>To facilitate a space where children are listened to, they can express their thoughts and feelings, and are free to ask any question and are answered honestly.</a:t>
            </a:r>
          </a:p>
          <a:p>
            <a:pPr algn="l" defTabSz="572516">
              <a:spcBef>
                <a:spcPts val="400"/>
              </a:spcBef>
              <a:spcAft>
                <a:spcPts val="400"/>
              </a:spcAft>
              <a:defRPr sz="2254" b="1">
                <a:uFill>
                  <a:solidFill>
                    <a:srgbClr val="000000"/>
                  </a:solidFill>
                </a:uFill>
                <a:latin typeface="Calibri"/>
                <a:ea typeface="Calibri"/>
                <a:cs typeface="Calibri"/>
                <a:sym typeface="Calibri"/>
              </a:defRPr>
            </a:pPr>
            <a:r>
              <a:rPr lang="en-US" sz="2000" dirty="0">
                <a:solidFill>
                  <a:schemeClr val="tx1"/>
                </a:solidFill>
                <a:latin typeface="+mn-lt"/>
                <a:cs typeface="Calibri" panose="020F0502020204030204" pitchFamily="34" charset="0"/>
              </a:rPr>
              <a:t>This manual will help you:</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To understand the implications of the pandemic on the mental health and psychosocial wellbeing of children, including the increased risk of  violence and abuse. </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dirty="0">
                <a:solidFill>
                  <a:schemeClr val="tx1"/>
                </a:solidFill>
                <a:uFill>
                  <a:solidFill>
                    <a:srgbClr val="000000"/>
                  </a:solidFill>
                </a:uFill>
                <a:latin typeface="+mn-lt"/>
                <a:cs typeface="Calibri" panose="020F0502020204030204" pitchFamily="34" charset="0"/>
              </a:rPr>
              <a:t>To provide resources for caregivers to help engage with children positively and effectively.</a:t>
            </a:r>
          </a:p>
          <a:p>
            <a:pPr algn="l" defTabSz="572516">
              <a:defRPr sz="2254">
                <a:uFill>
                  <a:solidFill>
                    <a:srgbClr val="000000"/>
                  </a:solidFill>
                </a:uFill>
                <a:latin typeface="Calibri"/>
                <a:ea typeface="Calibri"/>
                <a:cs typeface="Calibri"/>
                <a:sym typeface="Calibri"/>
              </a:defRPr>
            </a:pPr>
            <a:endParaRPr lang="en-US" sz="2000" dirty="0">
              <a:latin typeface="+mn-lt"/>
              <a:cs typeface="Calibri" panose="020F0502020204030204" pitchFamily="34" charset="0"/>
            </a:endParaRPr>
          </a:p>
        </p:txBody>
      </p:sp>
      <p:pic>
        <p:nvPicPr>
          <p:cNvPr id="11" name="Picture 10" descr="A picture containing tableware, plate&#10;&#10;Description automatically generated">
            <a:extLst>
              <a:ext uri="{FF2B5EF4-FFF2-40B4-BE49-F238E27FC236}">
                <a16:creationId xmlns:a16="http://schemas.microsoft.com/office/drawing/2014/main" xmlns="" id="{4711AA01-F32C-4AB0-8939-721675FC8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676" y="337453"/>
            <a:ext cx="1068605" cy="106860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WhatsApp Image 2020-04-02 at 9.19.16 PM.jpeg" descr="WhatsApp Image 2020-04-02 at 9.19.16 PM.jpeg"/>
          <p:cNvPicPr>
            <a:picLocks noChangeAspect="1"/>
          </p:cNvPicPr>
          <p:nvPr/>
        </p:nvPicPr>
        <p:blipFill>
          <a:blip r:embed="rId2"/>
          <a:srcRect l="11421" t="5809" r="8056" b="18936"/>
          <a:stretch>
            <a:fillRect/>
          </a:stretch>
        </p:blipFill>
        <p:spPr>
          <a:xfrm>
            <a:off x="598488" y="1636712"/>
            <a:ext cx="12297510" cy="8116887"/>
          </a:xfrm>
          <a:prstGeom prst="rect">
            <a:avLst/>
          </a:prstGeom>
          <a:ln w="12700">
            <a:miter lim="400000"/>
          </a:ln>
        </p:spPr>
      </p:pic>
      <p:sp>
        <p:nvSpPr>
          <p:cNvPr id="5" name="Rectangle 4">
            <a:extLst>
              <a:ext uri="{FF2B5EF4-FFF2-40B4-BE49-F238E27FC236}">
                <a16:creationId xmlns:a16="http://schemas.microsoft.com/office/drawing/2014/main" xmlns="" id="{4A48D042-0E79-49AD-A3E9-EDAF37823EEE}"/>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Counseling Activities and Worksheets for Children and Adolescents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his section contains three psycho-educational worksheets to help parents and caregivers navigate a child’s understanding on courage and fear, pain, choices, differing perspectives and more through carefully curated worksheets available through online so"/>
          <p:cNvSpPr txBox="1">
            <a:spLocks noGrp="1"/>
          </p:cNvSpPr>
          <p:nvPr>
            <p:ph type="body" idx="4294967295"/>
          </p:nvPr>
        </p:nvSpPr>
        <p:spPr>
          <a:xfrm>
            <a:off x="598488" y="2064327"/>
            <a:ext cx="11850807" cy="7403994"/>
          </a:xfrm>
          <a:prstGeom prst="rect">
            <a:avLst/>
          </a:prstGeom>
        </p:spPr>
        <p:txBody>
          <a:bodyPr anchor="t"/>
          <a:lstStyle/>
          <a:p>
            <a:pPr marL="0" indent="0" algn="just" defTabSz="322599">
              <a:lnSpc>
                <a:spcPct val="100000"/>
              </a:lnSpc>
              <a:spcBef>
                <a:spcPts val="800"/>
              </a:spcBef>
              <a:buSzTx/>
              <a:buNone/>
              <a:defRPr sz="1932">
                <a:latin typeface="Calibri"/>
                <a:ea typeface="Calibri"/>
                <a:cs typeface="Calibri"/>
                <a:sym typeface="Calibri"/>
              </a:defRPr>
            </a:pPr>
            <a:r>
              <a:rPr sz="2000" dirty="0">
                <a:latin typeface="+mj-lt"/>
                <a:ea typeface="Calibri"/>
                <a:cs typeface="Calibri"/>
              </a:rPr>
              <a:t>This section contains three psycho-educational worksheets to help parents and caregivers navigate a child’s</a:t>
            </a:r>
            <a:r>
              <a:rPr lang="en-US" sz="2000" dirty="0">
                <a:latin typeface="+mj-lt"/>
                <a:ea typeface="Calibri"/>
                <a:cs typeface="Calibri"/>
              </a:rPr>
              <a:t>/ adolescent’s</a:t>
            </a:r>
            <a:r>
              <a:rPr sz="2000" dirty="0">
                <a:latin typeface="+mj-lt"/>
                <a:ea typeface="Calibri"/>
                <a:cs typeface="Calibri"/>
              </a:rPr>
              <a:t> understanding on courage and fear, pain, choices, differing perspectives and more through carefully curated worksheets available through online sources, acknowledgments for which are provided towards the end of this document.   </a:t>
            </a:r>
          </a:p>
          <a:p>
            <a:pPr marL="0" indent="0" algn="just" defTabSz="322599">
              <a:lnSpc>
                <a:spcPct val="100000"/>
              </a:lnSpc>
              <a:spcBef>
                <a:spcPts val="800"/>
              </a:spcBef>
              <a:buSzTx/>
              <a:buNone/>
              <a:defRPr sz="1932" b="1" i="1">
                <a:latin typeface="Calibri"/>
                <a:ea typeface="Calibri"/>
                <a:cs typeface="Calibri"/>
                <a:sym typeface="Calibri"/>
              </a:defRPr>
            </a:pPr>
            <a:r>
              <a:rPr sz="2000" dirty="0">
                <a:latin typeface="+mj-lt"/>
              </a:rPr>
              <a:t>Cue for Parents and Caregivers:</a:t>
            </a:r>
          </a:p>
          <a:p>
            <a:pPr marL="0" indent="0" algn="just" defTabSz="412210">
              <a:lnSpc>
                <a:spcPct val="100000"/>
              </a:lnSpc>
              <a:spcBef>
                <a:spcPts val="0"/>
              </a:spcBef>
              <a:buSzTx/>
              <a:buNone/>
              <a:defRPr sz="1932">
                <a:latin typeface="Calibri"/>
                <a:ea typeface="Calibri"/>
                <a:cs typeface="Calibri"/>
                <a:sym typeface="Calibri"/>
              </a:defRPr>
            </a:pPr>
            <a:r>
              <a:rPr sz="2000" dirty="0">
                <a:latin typeface="+mj-lt"/>
              </a:rPr>
              <a:t>Facilitators can use these worksheets as verbal prompts during the sessions, as they need not be printed sheets only.. The caregiver’s approach should be </a:t>
            </a:r>
            <a:r>
              <a:rPr sz="2000" b="1" dirty="0">
                <a:latin typeface="+mj-lt"/>
              </a:rPr>
              <a:t>child-friendly</a:t>
            </a:r>
            <a:r>
              <a:rPr sz="2000" dirty="0">
                <a:latin typeface="+mj-lt"/>
              </a:rPr>
              <a:t>.</a:t>
            </a:r>
            <a:r>
              <a:rPr sz="2000" b="1" dirty="0">
                <a:latin typeface="+mj-lt"/>
              </a:rPr>
              <a:t> These worksheets are self-explanatory sessions and can be carried out by the </a:t>
            </a:r>
            <a:r>
              <a:rPr lang="en-US" sz="2000" b="1" dirty="0">
                <a:latin typeface="+mj-lt"/>
              </a:rPr>
              <a:t>parents </a:t>
            </a:r>
            <a:r>
              <a:rPr sz="2000" b="1" dirty="0">
                <a:latin typeface="+mj-lt"/>
              </a:rPr>
              <a:t>or caregivers</a:t>
            </a:r>
            <a:r>
              <a:rPr sz="2000" dirty="0">
                <a:latin typeface="+mj-lt"/>
              </a:rPr>
              <a:t>. Key message to remember for caregivers and parents when working with children</a:t>
            </a:r>
            <a:r>
              <a:rPr lang="en-US" sz="2000" dirty="0">
                <a:latin typeface="+mj-lt"/>
              </a:rPr>
              <a:t>/adolescents</a:t>
            </a:r>
            <a:r>
              <a:rPr sz="2000" dirty="0">
                <a:latin typeface="+mj-lt"/>
              </a:rPr>
              <a:t> is that all of </a:t>
            </a:r>
            <a:r>
              <a:rPr lang="en-US" sz="2000" dirty="0">
                <a:latin typeface="+mj-lt"/>
              </a:rPr>
              <a:t>their</a:t>
            </a:r>
            <a:r>
              <a:rPr sz="2000" dirty="0">
                <a:latin typeface="+mj-lt"/>
              </a:rPr>
              <a:t> experiences are valid. Remember the golden mantra, </a:t>
            </a:r>
            <a:r>
              <a:rPr sz="2000" b="1" i="1" dirty="0">
                <a:latin typeface="+mj-lt"/>
              </a:rPr>
              <a:t>‘It’s okay to feel, it’s okay to fail.” </a:t>
            </a:r>
            <a:r>
              <a:rPr sz="2000" dirty="0">
                <a:latin typeface="+mj-lt"/>
              </a:rPr>
              <a:t>Lockdowns</a:t>
            </a:r>
            <a:r>
              <a:rPr lang="en-US" sz="2000" dirty="0">
                <a:latin typeface="+mj-lt"/>
              </a:rPr>
              <a:t>, uncertainty about future </a:t>
            </a:r>
            <a:r>
              <a:rPr sz="2000" dirty="0">
                <a:latin typeface="+mj-lt"/>
              </a:rPr>
              <a:t> and </a:t>
            </a:r>
            <a:r>
              <a:rPr lang="en-US" sz="2000" dirty="0">
                <a:latin typeface="+mj-lt"/>
              </a:rPr>
              <a:t>u</a:t>
            </a:r>
            <a:r>
              <a:rPr sz="2000" dirty="0">
                <a:latin typeface="+mj-lt"/>
              </a:rPr>
              <a:t>nfiltered exposure to television and internet can induce an inordinate fear of harm among children, </a:t>
            </a:r>
            <a:r>
              <a:rPr lang="en-US" sz="2000" dirty="0">
                <a:latin typeface="+mj-lt"/>
              </a:rPr>
              <a:t>and adolescents</a:t>
            </a:r>
            <a:r>
              <a:rPr sz="2000" dirty="0">
                <a:latin typeface="+mj-lt"/>
              </a:rPr>
              <a:t>. This can effect daily functioning and sleep. Anxiety levels begin to rise with the uncertainty of it all. </a:t>
            </a:r>
            <a:r>
              <a:rPr sz="2000" b="1" dirty="0">
                <a:latin typeface="+mj-lt"/>
              </a:rPr>
              <a:t>Therapeutic interventions, therefore, are essential to help sort through the feelings of panic, fear and anxiety, and establish self-care habits through creative activities.</a:t>
            </a:r>
          </a:p>
          <a:p>
            <a:pPr marL="0" indent="0" algn="just" defTabSz="412210">
              <a:lnSpc>
                <a:spcPct val="100000"/>
              </a:lnSpc>
              <a:spcBef>
                <a:spcPts val="0"/>
              </a:spcBef>
              <a:buSzTx/>
              <a:buNone/>
              <a:defRPr sz="1932" b="1">
                <a:latin typeface="Calibri"/>
                <a:ea typeface="Calibri"/>
                <a:cs typeface="Calibri"/>
                <a:sym typeface="Calibri"/>
              </a:defRPr>
            </a:pPr>
            <a:endParaRPr sz="2000" b="1" dirty="0">
              <a:latin typeface="+mj-lt"/>
            </a:endParaRPr>
          </a:p>
          <a:p>
            <a:pPr marL="0" indent="0" algn="just" defTabSz="322599">
              <a:lnSpc>
                <a:spcPct val="100000"/>
              </a:lnSpc>
              <a:spcBef>
                <a:spcPts val="0"/>
              </a:spcBef>
              <a:buSzTx/>
              <a:buNone/>
              <a:defRPr sz="1932">
                <a:latin typeface="Calibri"/>
                <a:ea typeface="Calibri"/>
                <a:cs typeface="Calibri"/>
                <a:sym typeface="Calibri"/>
              </a:defRPr>
            </a:pPr>
            <a:r>
              <a:rPr sz="2000" dirty="0">
                <a:latin typeface="+mj-lt"/>
              </a:rPr>
              <a:t>Mental health and psychosocial support activities </a:t>
            </a:r>
            <a:r>
              <a:rPr lang="en-US" sz="2000" dirty="0">
                <a:latin typeface="+mj-lt"/>
              </a:rPr>
              <a:t>by parents and caregivers </a:t>
            </a:r>
            <a:r>
              <a:rPr sz="2000" dirty="0">
                <a:latin typeface="+mj-lt"/>
              </a:rPr>
              <a:t> enable them to asses</a:t>
            </a:r>
            <a:r>
              <a:rPr lang="en-US" sz="2000" dirty="0">
                <a:latin typeface="+mj-lt"/>
              </a:rPr>
              <a:t>s</a:t>
            </a:r>
            <a:r>
              <a:rPr sz="2000" dirty="0">
                <a:latin typeface="+mj-lt"/>
              </a:rPr>
              <a:t> and identify vulnerable children and their psychosocial support needs. These activities will enable caregivers to handle a child’s stressors </a:t>
            </a:r>
            <a:r>
              <a:rPr lang="en-US" sz="2000" dirty="0">
                <a:latin typeface="+mj-lt"/>
              </a:rPr>
              <a:t>. </a:t>
            </a:r>
            <a:endParaRPr sz="2000" dirty="0">
              <a:latin typeface="+mj-lt"/>
            </a:endParaRPr>
          </a:p>
        </p:txBody>
      </p:sp>
      <p:sp>
        <p:nvSpPr>
          <p:cNvPr id="4" name="Rectangle 3">
            <a:extLst>
              <a:ext uri="{FF2B5EF4-FFF2-40B4-BE49-F238E27FC236}">
                <a16:creationId xmlns:a16="http://schemas.microsoft.com/office/drawing/2014/main" xmlns="" id="{9F706080-3C09-4C66-A3B8-7C76AF7D735B}"/>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Counseling Activities and Worksheets for Children and Adolescents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16.jpg" descr="16.jpg"/>
          <p:cNvPicPr>
            <a:picLocks noChangeAspect="1"/>
          </p:cNvPicPr>
          <p:nvPr/>
        </p:nvPicPr>
        <p:blipFill>
          <a:blip r:embed="rId2"/>
          <a:srcRect l="16439" t="9427" r="16440" b="8360"/>
          <a:stretch>
            <a:fillRect/>
          </a:stretch>
        </p:blipFill>
        <p:spPr>
          <a:xfrm>
            <a:off x="10335492" y="0"/>
            <a:ext cx="2261804" cy="2770445"/>
          </a:xfrm>
          <a:prstGeom prst="rect">
            <a:avLst/>
          </a:prstGeom>
          <a:ln w="12700">
            <a:miter lim="400000"/>
          </a:ln>
        </p:spPr>
      </p:pic>
      <p:sp>
        <p:nvSpPr>
          <p:cNvPr id="385" name="Cue for the parent and caregiver…"/>
          <p:cNvSpPr txBox="1">
            <a:spLocks noGrp="1"/>
          </p:cNvSpPr>
          <p:nvPr>
            <p:ph type="body" idx="4294967295"/>
          </p:nvPr>
        </p:nvSpPr>
        <p:spPr>
          <a:xfrm>
            <a:off x="627385" y="1612672"/>
            <a:ext cx="11850808" cy="8346025"/>
          </a:xfrm>
          <a:prstGeom prst="rect">
            <a:avLst/>
          </a:prstGeom>
        </p:spPr>
        <p:txBody>
          <a:bodyPr anchor="t"/>
          <a:lstStyle/>
          <a:p>
            <a:pPr marL="0" indent="0" algn="just" defTabSz="384047">
              <a:lnSpc>
                <a:spcPct val="120000"/>
              </a:lnSpc>
              <a:spcBef>
                <a:spcPts val="1000"/>
              </a:spcBef>
              <a:buSzTx/>
              <a:buNone/>
              <a:defRPr sz="2000" b="1">
                <a:latin typeface="Calibri"/>
                <a:ea typeface="Calibri"/>
                <a:cs typeface="Calibri"/>
                <a:sym typeface="Calibri"/>
              </a:defRPr>
            </a:pPr>
            <a:r>
              <a:rPr sz="2400" dirty="0">
                <a:latin typeface="+mj-lt"/>
              </a:rPr>
              <a:t>Cue for the parent and caregiver</a:t>
            </a:r>
            <a:endParaRPr lang="en-IN" sz="2400" dirty="0">
              <a:latin typeface="+mj-lt"/>
            </a:endParaRPr>
          </a:p>
          <a:p>
            <a:pPr marL="0" indent="0" algn="just" defTabSz="384047">
              <a:lnSpc>
                <a:spcPct val="120000"/>
              </a:lnSpc>
              <a:spcBef>
                <a:spcPts val="1000"/>
              </a:spcBef>
              <a:buSzTx/>
              <a:buNone/>
              <a:defRPr sz="2000" b="1">
                <a:latin typeface="Calibri"/>
                <a:ea typeface="Calibri"/>
                <a:cs typeface="Calibri"/>
                <a:sym typeface="Calibri"/>
              </a:defRPr>
            </a:pPr>
            <a:endParaRPr sz="2400" dirty="0">
              <a:latin typeface="+mj-lt"/>
            </a:endParaRPr>
          </a:p>
          <a:p>
            <a:pPr marL="0" indent="0" defTabSz="457200">
              <a:spcBef>
                <a:spcPts val="0"/>
              </a:spcBef>
              <a:buSzTx/>
              <a:buNone/>
              <a:defRPr sz="2000">
                <a:solidFill>
                  <a:srgbClr val="222222"/>
                </a:solidFill>
                <a:latin typeface="Calibri"/>
                <a:ea typeface="Calibri"/>
                <a:cs typeface="Calibri"/>
                <a:sym typeface="Calibri"/>
              </a:defRPr>
            </a:pPr>
            <a:r>
              <a:rPr dirty="0"/>
              <a:t>Progressive muscle relaxation is a method that helps relieve that tension. In progressive muscle relaxation, you tense a group of muscles as you breathe in, and you relax them as you breathe out. The technique involves alternating tension and relaxation in all of the body's major muscle groups. You work on your muscle groups in a certain order. </a:t>
            </a:r>
            <a:r>
              <a:rPr sz="2000" dirty="0">
                <a:solidFill>
                  <a:srgbClr val="222222"/>
                </a:solidFill>
                <a:ea typeface="Calibri"/>
                <a:cs typeface="Calibri"/>
              </a:rPr>
              <a:t>When your body is physically relaxed, you feel </a:t>
            </a:r>
            <a:r>
              <a:rPr lang="en-US" sz="2000" dirty="0">
                <a:solidFill>
                  <a:srgbClr val="222222"/>
                </a:solidFill>
                <a:ea typeface="Calibri"/>
                <a:cs typeface="Calibri"/>
              </a:rPr>
              <a:t>less </a:t>
            </a:r>
            <a:r>
              <a:rPr sz="2000" dirty="0">
                <a:solidFill>
                  <a:srgbClr val="222222"/>
                </a:solidFill>
                <a:ea typeface="Calibri"/>
                <a:cs typeface="Calibri"/>
              </a:rPr>
              <a:t>anxious.</a:t>
            </a:r>
          </a:p>
          <a:p>
            <a:pPr marL="0" indent="0" defTabSz="457200">
              <a:spcBef>
                <a:spcPts val="0"/>
              </a:spcBef>
              <a:buSzTx/>
              <a:buNone/>
              <a:defRPr sz="2000">
                <a:solidFill>
                  <a:srgbClr val="222222"/>
                </a:solidFill>
                <a:latin typeface="Calibri"/>
                <a:ea typeface="Calibri"/>
                <a:cs typeface="Calibri"/>
                <a:sym typeface="Calibri"/>
              </a:defRPr>
            </a:pPr>
            <a:endParaRPr sz="2000" dirty="0">
              <a:solidFill>
                <a:srgbClr val="222222"/>
              </a:solidFill>
              <a:ea typeface="Calibri"/>
              <a:cs typeface="Calibri"/>
            </a:endParaRPr>
          </a:p>
          <a:p>
            <a:pPr marL="0" indent="0" defTabSz="457200">
              <a:spcBef>
                <a:spcPts val="0"/>
              </a:spcBef>
              <a:buSzTx/>
              <a:buNone/>
              <a:defRPr sz="2000">
                <a:solidFill>
                  <a:srgbClr val="212121"/>
                </a:solidFill>
                <a:latin typeface="Calibri"/>
                <a:ea typeface="Calibri"/>
                <a:cs typeface="Calibri"/>
                <a:sym typeface="Calibri"/>
              </a:defRPr>
            </a:pPr>
            <a:r>
              <a:rPr dirty="0"/>
              <a:t>Find a quiet place free from distractions. Lie on the floor or recline in a chair, loosen any tight clothing, and remove glasses or contacts. Rest your hands in your lap or on the arms of the chair. Take a few slow even breaths. Now, focus your attention on the following areas, being careful to leave the rest of your body relaxed.</a:t>
            </a:r>
          </a:p>
          <a:p>
            <a:pPr marL="0" indent="0" defTabSz="457200">
              <a:spcBef>
                <a:spcPts val="0"/>
              </a:spcBef>
              <a:buSzTx/>
              <a:buNone/>
              <a:defRPr sz="2000">
                <a:solidFill>
                  <a:srgbClr val="212121"/>
                </a:solidFill>
                <a:latin typeface="Calibri"/>
                <a:ea typeface="Calibri"/>
                <a:cs typeface="Calibri"/>
                <a:sym typeface="Calibri"/>
              </a:defRPr>
            </a:pPr>
            <a:endParaRPr dirty="0"/>
          </a:p>
          <a:p>
            <a:pPr marL="457200" indent="-317500" defTabSz="457200">
              <a:spcBef>
                <a:spcPts val="0"/>
              </a:spcBef>
              <a:buClr>
                <a:srgbClr val="212121"/>
              </a:buClr>
              <a:buSzPct val="100000"/>
              <a:buFont typeface="Helvetica"/>
              <a:buAutoNum type="arabicPeriod"/>
              <a:defRPr sz="2000">
                <a:solidFill>
                  <a:srgbClr val="212121"/>
                </a:solidFill>
                <a:latin typeface="Calibri"/>
                <a:ea typeface="Calibri"/>
                <a:cs typeface="Calibri"/>
                <a:sym typeface="Calibri"/>
              </a:defRPr>
            </a:pPr>
            <a:r>
              <a:rPr b="1" dirty="0"/>
              <a:t>Forehead. </a:t>
            </a:r>
            <a:r>
              <a:rPr dirty="0"/>
              <a:t>Squeeze the muscles in your forehead, holding for 15 seconds. Feel the muscles becoming tighter and tenser. Then, slowly release the tension in your forehead while counting for 30 seconds. Notice the difference in how your muscles feel and the sensation of relaxation. Continue to release the tension until your forehead feels completely relaxed. Continue breathing slowly and evenly.</a:t>
            </a:r>
          </a:p>
          <a:p>
            <a:pPr marL="457200" indent="-317500" defTabSz="457200">
              <a:spcBef>
                <a:spcPts val="0"/>
              </a:spcBef>
              <a:buClr>
                <a:srgbClr val="212121"/>
              </a:buClr>
              <a:buSzPct val="100000"/>
              <a:buFont typeface="Helvetica"/>
              <a:buAutoNum type="arabicPeriod"/>
              <a:defRPr sz="2000">
                <a:solidFill>
                  <a:srgbClr val="212121"/>
                </a:solidFill>
                <a:latin typeface="Calibri"/>
                <a:ea typeface="Calibri"/>
                <a:cs typeface="Calibri"/>
                <a:sym typeface="Calibri"/>
              </a:defRPr>
            </a:pPr>
            <a:r>
              <a:rPr b="1" dirty="0"/>
              <a:t>Neck and shoulders. </a:t>
            </a:r>
            <a:r>
              <a:rPr dirty="0"/>
              <a:t>Increase tension in your neck and shoulders by raising your shoulders up toward your ears and hold for 15 seconds. Slowly release the tension as you count for 30 seconds. Notice the tension melting away.</a:t>
            </a:r>
          </a:p>
          <a:p>
            <a:pPr marL="457200" indent="-317500" defTabSz="457200">
              <a:spcBef>
                <a:spcPts val="0"/>
              </a:spcBef>
              <a:buClr>
                <a:srgbClr val="212121"/>
              </a:buClr>
              <a:buSzPct val="100000"/>
              <a:buFont typeface="Helvetica"/>
              <a:buAutoNum type="arabicPeriod"/>
              <a:defRPr sz="2000">
                <a:solidFill>
                  <a:srgbClr val="212121"/>
                </a:solidFill>
                <a:latin typeface="Calibri"/>
                <a:ea typeface="Calibri"/>
                <a:cs typeface="Calibri"/>
                <a:sym typeface="Calibri"/>
              </a:defRPr>
            </a:pPr>
            <a:r>
              <a:rPr b="1" dirty="0"/>
              <a:t>Arms and hands. </a:t>
            </a:r>
            <a:r>
              <a:rPr dirty="0"/>
              <a:t>Slowly draw both hands into fists. Pull your fists into your chest and hold for 15 seconds, squeezing as tight as you can. Then slowly release while you count for 30 seconds. Notice the feeling of relaxation.</a:t>
            </a:r>
          </a:p>
          <a:p>
            <a:pPr marL="457200" indent="-317500" defTabSz="457200">
              <a:spcBef>
                <a:spcPts val="0"/>
              </a:spcBef>
              <a:buClr>
                <a:srgbClr val="212121"/>
              </a:buClr>
              <a:buSzPct val="100000"/>
              <a:buFont typeface="Helvetica"/>
              <a:buAutoNum type="arabicPeriod"/>
              <a:defRPr sz="2000">
                <a:solidFill>
                  <a:srgbClr val="212121"/>
                </a:solidFill>
                <a:latin typeface="Calibri"/>
                <a:ea typeface="Calibri"/>
                <a:cs typeface="Calibri"/>
                <a:sym typeface="Calibri"/>
              </a:defRPr>
            </a:pPr>
            <a:r>
              <a:rPr b="1" dirty="0"/>
              <a:t>Legs and feet.</a:t>
            </a:r>
            <a:r>
              <a:rPr dirty="0"/>
              <a:t> Slowly increase the tension in your calves and feet over 15 seconds. Squeeze the muscles as hard as you can. Then gently release the tension over 30 seconds. Notice the tension melting away and the feeling of relaxation that is left. Enjoy the feeling of relaxation sweeping through your body. Continue to breathe slowly and evenly.</a:t>
            </a:r>
          </a:p>
        </p:txBody>
      </p:sp>
      <p:sp>
        <p:nvSpPr>
          <p:cNvPr id="5" name="Rectangle 4">
            <a:extLst>
              <a:ext uri="{FF2B5EF4-FFF2-40B4-BE49-F238E27FC236}">
                <a16:creationId xmlns:a16="http://schemas.microsoft.com/office/drawing/2014/main" xmlns="" id="{8E12F4D2-DC15-43D4-B431-D9A2584C7C57}"/>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Activity for progressive relaxation</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Image" descr="Image"/>
          <p:cNvPicPr>
            <a:picLocks noChangeAspect="1"/>
          </p:cNvPicPr>
          <p:nvPr/>
        </p:nvPicPr>
        <p:blipFill>
          <a:blip r:embed="rId2"/>
          <a:stretch>
            <a:fillRect/>
          </a:stretch>
        </p:blipFill>
        <p:spPr>
          <a:xfrm>
            <a:off x="6502400" y="1636713"/>
            <a:ext cx="6223573" cy="8049154"/>
          </a:xfrm>
          <a:prstGeom prst="rect">
            <a:avLst/>
          </a:prstGeom>
          <a:ln w="12700">
            <a:miter lim="400000"/>
          </a:ln>
        </p:spPr>
      </p:pic>
      <p:sp>
        <p:nvSpPr>
          <p:cNvPr id="389" name="Cue for the parent and caregiver…"/>
          <p:cNvSpPr txBox="1">
            <a:spLocks noGrp="1"/>
          </p:cNvSpPr>
          <p:nvPr>
            <p:ph type="body" idx="4294967295"/>
          </p:nvPr>
        </p:nvSpPr>
        <p:spPr>
          <a:xfrm>
            <a:off x="627385" y="2373186"/>
            <a:ext cx="5470844" cy="6438305"/>
          </a:xfrm>
          <a:prstGeom prst="rect">
            <a:avLst/>
          </a:prstGeom>
        </p:spPr>
        <p:txBody>
          <a:bodyPr anchor="t">
            <a:noAutofit/>
          </a:bodyPr>
          <a:lstStyle/>
          <a:p>
            <a:pPr marL="0" indent="0" algn="just" defTabSz="376366">
              <a:lnSpc>
                <a:spcPct val="120000"/>
              </a:lnSpc>
              <a:spcBef>
                <a:spcPts val="900"/>
              </a:spcBef>
              <a:buSzTx/>
              <a:buNone/>
              <a:defRPr sz="2254" b="1">
                <a:latin typeface="Calibri"/>
                <a:ea typeface="Calibri"/>
                <a:cs typeface="Calibri"/>
                <a:sym typeface="Calibri"/>
              </a:defRPr>
            </a:pPr>
            <a:r>
              <a:rPr sz="2400" dirty="0">
                <a:latin typeface="+mj-lt"/>
              </a:rPr>
              <a:t>Cue for the parent and caregiver</a:t>
            </a:r>
          </a:p>
          <a:p>
            <a:pPr marL="0" indent="0" algn="just" defTabSz="448055">
              <a:lnSpc>
                <a:spcPct val="120000"/>
              </a:lnSpc>
              <a:spcBef>
                <a:spcPts val="1100"/>
              </a:spcBef>
              <a:buSzTx/>
              <a:buNone/>
              <a:defRPr sz="2254">
                <a:latin typeface="Calibri"/>
                <a:ea typeface="Calibri"/>
                <a:cs typeface="Calibri"/>
                <a:sym typeface="Calibri"/>
              </a:defRPr>
            </a:pPr>
            <a:r>
              <a:rPr sz="2000" dirty="0"/>
              <a:t>Self-acceptance is a specific stage in </a:t>
            </a:r>
            <a:r>
              <a:rPr sz="2000" dirty="0">
                <a:ea typeface="Calibri"/>
                <a:cs typeface="Calibri"/>
              </a:rPr>
              <a:t>self-discovery that occurs whenever children</a:t>
            </a:r>
            <a:r>
              <a:rPr lang="en-US" sz="2000" dirty="0">
                <a:ea typeface="Calibri"/>
                <a:cs typeface="Calibri"/>
              </a:rPr>
              <a:t>/adolescent</a:t>
            </a:r>
            <a:r>
              <a:rPr sz="2000" dirty="0">
                <a:ea typeface="Calibri"/>
                <a:cs typeface="Calibri"/>
              </a:rPr>
              <a:t> are ready to look at themselves objectively </a:t>
            </a:r>
            <a:r>
              <a:rPr sz="2000" dirty="0"/>
              <a:t>(with the help of an adult caregiver). When they do, they will realize that their strengths far outweigh their weaknesses. Ask your child to reflect on these questions and try to answer them honestly. This exercise can give you the opportunity to validate your child’s positive self-perception and also help her/him to build it further. A few prompts that the caregiver can use are:</a:t>
            </a:r>
          </a:p>
          <a:p>
            <a:pPr marL="0" indent="0" defTabSz="448055">
              <a:lnSpc>
                <a:spcPct val="120000"/>
              </a:lnSpc>
              <a:spcBef>
                <a:spcPts val="1100"/>
              </a:spcBef>
              <a:buSzTx/>
              <a:buNone/>
              <a:defRPr sz="2254">
                <a:latin typeface="Calibri"/>
                <a:ea typeface="Calibri"/>
                <a:cs typeface="Calibri"/>
                <a:sym typeface="Calibri"/>
              </a:defRPr>
            </a:pPr>
            <a:endParaRPr sz="2000" dirty="0"/>
          </a:p>
          <a:p>
            <a:pPr marL="0" indent="0" defTabSz="448055">
              <a:lnSpc>
                <a:spcPct val="120000"/>
              </a:lnSpc>
              <a:spcBef>
                <a:spcPts val="1100"/>
              </a:spcBef>
              <a:buSzTx/>
              <a:buNone/>
              <a:defRPr sz="2254">
                <a:latin typeface="Calibri"/>
                <a:ea typeface="Calibri"/>
                <a:cs typeface="Calibri"/>
                <a:sym typeface="Calibri"/>
              </a:defRPr>
            </a:pPr>
            <a:r>
              <a:rPr sz="2000" dirty="0"/>
              <a:t>What five things do I like about myself?/ What are my strengths?/ What activities can make me a better and stronger person?  </a:t>
            </a:r>
            <a:endParaRPr sz="2000" dirty="0">
              <a:ea typeface="Times Roman"/>
              <a:cs typeface="Times Roman"/>
              <a:sym typeface="Times Roman"/>
            </a:endParaRPr>
          </a:p>
          <a:p>
            <a:pPr marL="0" indent="0" defTabSz="448055">
              <a:lnSpc>
                <a:spcPts val="4400"/>
              </a:lnSpc>
              <a:spcBef>
                <a:spcPts val="1100"/>
              </a:spcBef>
              <a:buSzTx/>
              <a:buNone/>
              <a:defRPr sz="2254">
                <a:latin typeface="Calibri"/>
                <a:ea typeface="Calibri"/>
                <a:cs typeface="Calibri"/>
                <a:sym typeface="Calibri"/>
              </a:defRPr>
            </a:pPr>
            <a:r>
              <a:rPr sz="2000" dirty="0">
                <a:latin typeface="+mj-lt"/>
              </a:rPr>
              <a:t> </a:t>
            </a:r>
          </a:p>
        </p:txBody>
      </p:sp>
      <p:sp>
        <p:nvSpPr>
          <p:cNvPr id="5" name="Rectangle 4">
            <a:extLst>
              <a:ext uri="{FF2B5EF4-FFF2-40B4-BE49-F238E27FC236}">
                <a16:creationId xmlns:a16="http://schemas.microsoft.com/office/drawing/2014/main" xmlns="" id="{66E5FF00-CE06-4340-8EDD-34281CBEE2AF}"/>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Activity to enhance sense of identity and self-image in a child</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Screen Shot 2020-03-06 at 2.41.18 PM.png" descr="Screen Shot 2020-03-06 at 2.41.18 PM.png"/>
          <p:cNvPicPr>
            <a:picLocks noChangeAspect="1"/>
          </p:cNvPicPr>
          <p:nvPr/>
        </p:nvPicPr>
        <p:blipFill>
          <a:blip r:embed="rId2"/>
          <a:srcRect l="2177" t="5021" r="898"/>
          <a:stretch>
            <a:fillRect/>
          </a:stretch>
        </p:blipFill>
        <p:spPr>
          <a:xfrm>
            <a:off x="6299831" y="1711568"/>
            <a:ext cx="6601054" cy="6187032"/>
          </a:xfrm>
          <a:prstGeom prst="rect">
            <a:avLst/>
          </a:prstGeom>
          <a:ln w="12700">
            <a:miter lim="400000"/>
          </a:ln>
        </p:spPr>
      </p:pic>
      <p:sp>
        <p:nvSpPr>
          <p:cNvPr id="393" name="Cue for the parent and caregiver…"/>
          <p:cNvSpPr txBox="1">
            <a:spLocks noGrp="1"/>
          </p:cNvSpPr>
          <p:nvPr>
            <p:ph type="body" idx="4294967295"/>
          </p:nvPr>
        </p:nvSpPr>
        <p:spPr>
          <a:xfrm>
            <a:off x="613530" y="2441809"/>
            <a:ext cx="5470844" cy="5857064"/>
          </a:xfrm>
          <a:prstGeom prst="rect">
            <a:avLst/>
          </a:prstGeom>
        </p:spPr>
        <p:txBody>
          <a:bodyPr anchor="t">
            <a:noAutofit/>
          </a:bodyPr>
          <a:lstStyle/>
          <a:p>
            <a:pPr marL="0" indent="0" algn="just" defTabSz="376366">
              <a:lnSpc>
                <a:spcPct val="120000"/>
              </a:lnSpc>
              <a:spcBef>
                <a:spcPts val="900"/>
              </a:spcBef>
              <a:buSzTx/>
              <a:buNone/>
              <a:defRPr sz="2254" b="1">
                <a:latin typeface="Calibri"/>
                <a:ea typeface="Calibri"/>
                <a:cs typeface="Calibri"/>
                <a:sym typeface="Calibri"/>
              </a:defRPr>
            </a:pPr>
            <a:r>
              <a:rPr sz="2400" dirty="0">
                <a:latin typeface="+mj-lt"/>
              </a:rPr>
              <a:t>Cue for the parent and caregiver</a:t>
            </a:r>
          </a:p>
          <a:p>
            <a:pPr marL="0" indent="0" algn="just" defTabSz="448055">
              <a:lnSpc>
                <a:spcPct val="100000"/>
              </a:lnSpc>
              <a:spcBef>
                <a:spcPts val="1100"/>
              </a:spcBef>
              <a:buSzTx/>
              <a:buNone/>
              <a:defRPr sz="2254">
                <a:latin typeface="Calibri"/>
                <a:ea typeface="Calibri"/>
                <a:cs typeface="Calibri"/>
                <a:sym typeface="Calibri"/>
              </a:defRPr>
            </a:pPr>
            <a:r>
              <a:rPr sz="2000" b="1" dirty="0">
                <a:cs typeface="Calibri" panose="020F0502020204030204" pitchFamily="34" charset="0"/>
              </a:rPr>
              <a:t>Understanding pain, whether physical or emotional, is a specific experience that can help give children closures or rationalize their feelings more coherently (with the help of an adult caregiver).</a:t>
            </a:r>
            <a:r>
              <a:rPr sz="2000" dirty="0">
                <a:cs typeface="Calibri" panose="020F0502020204030204" pitchFamily="34" charset="0"/>
              </a:rPr>
              <a:t> When they do, they will understand themselves deeply and feel that a caregiver truly cares for them. Ask your child to reflect on these questions and try to answer them honestly. This exercise can give you the opportunity to validate your child’s understanding of pain and sadness. A few prompts that the caregiver can use are:</a:t>
            </a:r>
          </a:p>
          <a:p>
            <a:pPr marL="0" indent="0" defTabSz="448055">
              <a:lnSpc>
                <a:spcPct val="100000"/>
              </a:lnSpc>
              <a:spcBef>
                <a:spcPts val="1100"/>
              </a:spcBef>
              <a:buSzTx/>
              <a:buNone/>
              <a:defRPr sz="2254">
                <a:latin typeface="Calibri"/>
                <a:ea typeface="Calibri"/>
                <a:cs typeface="Calibri"/>
                <a:sym typeface="Calibri"/>
              </a:defRPr>
            </a:pPr>
            <a:r>
              <a:rPr sz="2000" dirty="0">
                <a:cs typeface="Calibri" panose="020F0502020204030204" pitchFamily="34" charset="0"/>
              </a:rPr>
              <a:t>Imagine that you’ve placed your pain/sadness in a small box. How would that look?/ What help would you need to make it go away?  </a:t>
            </a:r>
            <a:endParaRPr sz="2000" dirty="0">
              <a:ea typeface="Times Roman"/>
              <a:cs typeface="Calibri" panose="020F0502020204030204" pitchFamily="34" charset="0"/>
              <a:sym typeface="Times Roman"/>
            </a:endParaRPr>
          </a:p>
          <a:p>
            <a:pPr marL="0" indent="0" defTabSz="448055">
              <a:lnSpc>
                <a:spcPct val="100000"/>
              </a:lnSpc>
              <a:spcBef>
                <a:spcPts val="1100"/>
              </a:spcBef>
              <a:buSzTx/>
              <a:buNone/>
              <a:defRPr sz="2254">
                <a:latin typeface="Calibri"/>
                <a:ea typeface="Calibri"/>
                <a:cs typeface="Calibri"/>
                <a:sym typeface="Calibri"/>
              </a:defRPr>
            </a:pPr>
            <a:r>
              <a:rPr sz="2000" dirty="0">
                <a:cs typeface="Calibri" panose="020F0502020204030204" pitchFamily="34" charset="0"/>
              </a:rPr>
              <a:t> </a:t>
            </a:r>
          </a:p>
        </p:txBody>
      </p:sp>
      <p:sp>
        <p:nvSpPr>
          <p:cNvPr id="394" name="Facilitators can use these worksheets as cues/prompts to use during the sessions as verbal sentences, need not be printed sheets only."/>
          <p:cNvSpPr txBox="1"/>
          <p:nvPr/>
        </p:nvSpPr>
        <p:spPr>
          <a:xfrm>
            <a:off x="6456218" y="7890241"/>
            <a:ext cx="6489074" cy="1074375"/>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03097">
              <a:defRPr sz="2000" i="1">
                <a:latin typeface="Calibri"/>
                <a:ea typeface="Calibri"/>
                <a:cs typeface="Calibri"/>
                <a:sym typeface="Calibri"/>
              </a:defRPr>
            </a:lvl1pPr>
          </a:lstStyle>
          <a:p>
            <a:r>
              <a:rPr sz="1800" dirty="0">
                <a:latin typeface="+mn-lt"/>
              </a:rPr>
              <a:t>Facilitators can use these worksheets as cues/prompts during the sessions as verbal sentences, need not be printed sheets only. </a:t>
            </a:r>
          </a:p>
        </p:txBody>
      </p:sp>
      <p:sp>
        <p:nvSpPr>
          <p:cNvPr id="6" name="Rectangle 5">
            <a:extLst>
              <a:ext uri="{FF2B5EF4-FFF2-40B4-BE49-F238E27FC236}">
                <a16:creationId xmlns:a16="http://schemas.microsoft.com/office/drawing/2014/main" xmlns="" id="{D72A86F9-A83B-40F3-A38F-EA01AA21B938}"/>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Activity to understand pain/sadness in a child’s mind/heart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C6F7864-A389-4618-AE43-56C9F3535B13}"/>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Activity to help a child move on from a difficult experience</a:t>
            </a:r>
          </a:p>
        </p:txBody>
      </p:sp>
      <p:sp>
        <p:nvSpPr>
          <p:cNvPr id="3" name="Cue for the parent and caregiver…">
            <a:extLst>
              <a:ext uri="{FF2B5EF4-FFF2-40B4-BE49-F238E27FC236}">
                <a16:creationId xmlns:a16="http://schemas.microsoft.com/office/drawing/2014/main" xmlns="" id="{712D102B-4E2D-4BEB-A26C-00FB146A4E48}"/>
              </a:ext>
            </a:extLst>
          </p:cNvPr>
          <p:cNvSpPr txBox="1">
            <a:spLocks/>
          </p:cNvSpPr>
          <p:nvPr/>
        </p:nvSpPr>
        <p:spPr>
          <a:xfrm>
            <a:off x="598487" y="2528015"/>
            <a:ext cx="6550457" cy="500885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384047">
              <a:lnSpc>
                <a:spcPct val="100000"/>
              </a:lnSpc>
              <a:buFont typeface="Arial" panose="020B0604020202020204" pitchFamily="34" charset="0"/>
              <a:buNone/>
              <a:defRPr sz="2200" b="1">
                <a:latin typeface="Calibri"/>
                <a:ea typeface="Calibri"/>
                <a:cs typeface="Calibri"/>
                <a:sym typeface="Calibri"/>
              </a:defRPr>
            </a:pPr>
            <a:r>
              <a:rPr lang="en-US" sz="2400" b="1" dirty="0">
                <a:ea typeface="Calibri"/>
                <a:cs typeface="Calibri"/>
                <a:sym typeface="Calibri"/>
              </a:rPr>
              <a:t>Cue for the parent and caregiver</a:t>
            </a:r>
          </a:p>
          <a:p>
            <a:pPr marL="0" indent="0" algn="just" defTabSz="457200">
              <a:lnSpc>
                <a:spcPct val="100000"/>
              </a:lnSpc>
              <a:spcBef>
                <a:spcPts val="1200"/>
              </a:spcBef>
              <a:buFont typeface="Arial" panose="020B0604020202020204" pitchFamily="34" charset="0"/>
              <a:buNone/>
              <a:defRPr sz="2200">
                <a:latin typeface="Calibri"/>
                <a:ea typeface="Calibri"/>
                <a:cs typeface="Calibri"/>
                <a:sym typeface="Calibri"/>
              </a:defRPr>
            </a:pPr>
            <a:endParaRPr lang="en-US" sz="2000" dirty="0">
              <a:ea typeface="Calibri"/>
              <a:cs typeface="Calibri"/>
              <a:sym typeface="Calibri"/>
            </a:endParaRPr>
          </a:p>
          <a:p>
            <a:pPr marL="0" indent="0" algn="just" defTabSz="457200">
              <a:lnSpc>
                <a:spcPct val="100000"/>
              </a:lnSpc>
              <a:spcBef>
                <a:spcPts val="1200"/>
              </a:spcBef>
              <a:buFont typeface="Arial" panose="020B0604020202020204" pitchFamily="34" charset="0"/>
              <a:buNone/>
              <a:defRPr sz="2200">
                <a:latin typeface="Calibri"/>
                <a:ea typeface="Calibri"/>
                <a:cs typeface="Calibri"/>
                <a:sym typeface="Calibri"/>
              </a:defRPr>
            </a:pPr>
            <a:r>
              <a:rPr lang="en-US" sz="2000" dirty="0">
                <a:ea typeface="Calibri"/>
                <a:cs typeface="Calibri"/>
                <a:sym typeface="Calibri"/>
              </a:rPr>
              <a:t>Helping a child move on from an adverse childhood experience/ a negative emotion/ environments of constant negative information clutter/ or any experience of trauma, can be challenging for the caregiver too. However, some simple activities like helping the child take responsibility for nurturing a plant or growing a seed with wishes and prayers to have the child’s aspirations be channeled can be particularly helpful. The caregiver can help plant a few seeds with the child and make it a fun activity. The key is to constant speak of positive words and phrases like, ‘Wow! You helped a new baby plant grow to life!” etc. can be extremely healing and reassuring for a child. </a:t>
            </a:r>
            <a:endParaRPr lang="en-US" sz="2000" dirty="0">
              <a:ea typeface="Times Roman"/>
              <a:cs typeface="Times Roman"/>
              <a:sym typeface="Times Roman"/>
            </a:endParaRPr>
          </a:p>
        </p:txBody>
      </p:sp>
      <p:pic>
        <p:nvPicPr>
          <p:cNvPr id="4" name="Screen Shot 2020-03-06 at 2.42.57 PM.png" descr="Screen Shot 2020-03-06 at 2.42.57 PM.png">
            <a:extLst>
              <a:ext uri="{FF2B5EF4-FFF2-40B4-BE49-F238E27FC236}">
                <a16:creationId xmlns:a16="http://schemas.microsoft.com/office/drawing/2014/main" xmlns="" id="{545B9432-40FE-4967-B358-8B5D4DFC0F91}"/>
              </a:ext>
            </a:extLst>
          </p:cNvPr>
          <p:cNvPicPr>
            <a:picLocks noChangeAspect="1"/>
          </p:cNvPicPr>
          <p:nvPr/>
        </p:nvPicPr>
        <p:blipFill>
          <a:blip r:embed="rId2"/>
          <a:srcRect l="7025" r="13699"/>
          <a:stretch>
            <a:fillRect/>
          </a:stretch>
        </p:blipFill>
        <p:spPr>
          <a:xfrm>
            <a:off x="7497343" y="1636713"/>
            <a:ext cx="4908969" cy="7980219"/>
          </a:xfrm>
          <a:prstGeom prst="rect">
            <a:avLst/>
          </a:prstGeom>
          <a:ln w="12700">
            <a:miter lim="400000"/>
          </a:ln>
        </p:spPr>
      </p:pic>
      <p:sp>
        <p:nvSpPr>
          <p:cNvPr id="5" name="Facilitators can use these worksheets as cues/prompts to use during the sessions as verbal sentences, need not be printed sheets only.">
            <a:extLst>
              <a:ext uri="{FF2B5EF4-FFF2-40B4-BE49-F238E27FC236}">
                <a16:creationId xmlns:a16="http://schemas.microsoft.com/office/drawing/2014/main" xmlns="" id="{119D268F-B81D-4FCD-AEB0-FD4BC0498E32}"/>
              </a:ext>
            </a:extLst>
          </p:cNvPr>
          <p:cNvSpPr txBox="1"/>
          <p:nvPr/>
        </p:nvSpPr>
        <p:spPr>
          <a:xfrm>
            <a:off x="629475" y="8072894"/>
            <a:ext cx="6867867" cy="1459211"/>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algn="just" defTabSz="302322">
              <a:defRPr sz="1725" i="1">
                <a:latin typeface="Calibri"/>
                <a:ea typeface="Calibri"/>
                <a:cs typeface="Calibri"/>
                <a:sym typeface="Calibri"/>
              </a:defRPr>
            </a:lvl1pPr>
          </a:lstStyle>
          <a:p>
            <a:r>
              <a:rPr sz="1800" b="1" dirty="0">
                <a:latin typeface="+mn-lt"/>
              </a:rPr>
              <a:t>For facilitators </a:t>
            </a:r>
            <a:r>
              <a:rPr sz="1800" dirty="0">
                <a:latin typeface="+mn-lt"/>
              </a:rPr>
              <a:t>: How can you stretch your children's imaginations when you do this or a similar activity? How did you praise your children for trying a new activity and for their positive behaviors? What other ways can you use to encourage them?</a:t>
            </a:r>
          </a:p>
        </p:txBody>
      </p:sp>
    </p:spTree>
    <p:extLst>
      <p:ext uri="{BB962C8B-B14F-4D97-AF65-F5344CB8AC3E}">
        <p14:creationId xmlns:p14="http://schemas.microsoft.com/office/powerpoint/2010/main" val="20231506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Screen Shot 2020-03-06 at 2.34.30 PM.png" descr="Screen Shot 2020-03-06 at 2.34.30 PM.png"/>
          <p:cNvPicPr>
            <a:picLocks noChangeAspect="1"/>
          </p:cNvPicPr>
          <p:nvPr/>
        </p:nvPicPr>
        <p:blipFill>
          <a:blip r:embed="rId2"/>
          <a:stretch>
            <a:fillRect/>
          </a:stretch>
        </p:blipFill>
        <p:spPr>
          <a:xfrm>
            <a:off x="627385" y="2001777"/>
            <a:ext cx="5631408" cy="5750046"/>
          </a:xfrm>
          <a:prstGeom prst="rect">
            <a:avLst/>
          </a:prstGeom>
          <a:ln w="12700">
            <a:miter lim="400000"/>
          </a:ln>
        </p:spPr>
      </p:pic>
      <p:sp>
        <p:nvSpPr>
          <p:cNvPr id="403" name="Cue for the parent and caregiver…"/>
          <p:cNvSpPr txBox="1">
            <a:spLocks noGrp="1"/>
          </p:cNvSpPr>
          <p:nvPr>
            <p:ph type="body" idx="4294967295"/>
          </p:nvPr>
        </p:nvSpPr>
        <p:spPr>
          <a:xfrm>
            <a:off x="6746009" y="1636713"/>
            <a:ext cx="5805872" cy="8324605"/>
          </a:xfrm>
          <a:prstGeom prst="rect">
            <a:avLst/>
          </a:prstGeom>
        </p:spPr>
        <p:txBody>
          <a:bodyPr anchor="t">
            <a:noAutofit/>
          </a:bodyPr>
          <a:lstStyle/>
          <a:p>
            <a:pPr marL="0" indent="0" algn="just" defTabSz="353323">
              <a:lnSpc>
                <a:spcPct val="100000"/>
              </a:lnSpc>
              <a:spcBef>
                <a:spcPts val="400"/>
              </a:spcBef>
              <a:spcAft>
                <a:spcPts val="400"/>
              </a:spcAft>
              <a:buSzTx/>
              <a:buNone/>
              <a:defRPr sz="2024" b="1">
                <a:latin typeface="Calibri"/>
                <a:ea typeface="Calibri"/>
                <a:cs typeface="Calibri"/>
                <a:sym typeface="Calibri"/>
              </a:defRPr>
            </a:pPr>
            <a:r>
              <a:rPr sz="2000" dirty="0">
                <a:latin typeface="+mj-lt"/>
              </a:rPr>
              <a:t>Cue for the parent and caregiver</a:t>
            </a:r>
            <a:endParaRPr lang="en-US" sz="2000" dirty="0">
              <a:latin typeface="+mj-lt"/>
            </a:endParaRPr>
          </a:p>
          <a:p>
            <a:pPr marL="0" indent="0" algn="just" defTabSz="420623">
              <a:lnSpc>
                <a:spcPct val="100000"/>
              </a:lnSpc>
              <a:spcBef>
                <a:spcPts val="400"/>
              </a:spcBef>
              <a:spcAft>
                <a:spcPts val="400"/>
              </a:spcAft>
              <a:buSzTx/>
              <a:buNone/>
              <a:defRPr sz="2024">
                <a:latin typeface="Calibri"/>
                <a:ea typeface="Calibri"/>
                <a:cs typeface="Calibri"/>
                <a:sym typeface="Calibri"/>
              </a:defRPr>
            </a:pPr>
            <a:r>
              <a:rPr lang="en-US" sz="2000" dirty="0"/>
              <a:t>Help children understand that courage isn’t about something magical that happens inside us to make us ‘not scared’. It’s about something magical that happens inside us to make us push through fear, self-doubt, anxiety, and do the things that feel hard otherwise. Sometimes, courage only has to happen for a few seconds/ minutes at a time – just long enough to be brave enough, like standing up to a bully, or saying a ‘No’ to something strongly that doesn’t feel right. Explain to them that courage might also mean being kind to the new kid in class. Often, these things don’t come with praise or applause and that’s okay!</a:t>
            </a:r>
          </a:p>
          <a:p>
            <a:pPr marL="0" indent="0" algn="just" defTabSz="420623">
              <a:lnSpc>
                <a:spcPct val="100000"/>
              </a:lnSpc>
              <a:spcBef>
                <a:spcPts val="400"/>
              </a:spcBef>
              <a:spcAft>
                <a:spcPts val="400"/>
              </a:spcAft>
              <a:buSzTx/>
              <a:buNone/>
              <a:defRPr sz="2024">
                <a:latin typeface="Calibri"/>
                <a:ea typeface="Calibri"/>
                <a:cs typeface="Calibri"/>
                <a:sym typeface="Calibri"/>
              </a:defRPr>
            </a:pPr>
            <a:r>
              <a:rPr sz="2000" dirty="0"/>
              <a:t>Encourage them to do activities that push them to the edges of their physical or emotional selves – theater, art, sports</a:t>
            </a:r>
            <a:r>
              <a:rPr sz="2000" dirty="0">
                <a:solidFill>
                  <a:schemeClr val="accent2">
                    <a:lumMod val="75000"/>
                  </a:schemeClr>
                </a:solidFill>
              </a:rPr>
              <a:t>. </a:t>
            </a:r>
            <a:r>
              <a:rPr sz="2000" dirty="0"/>
              <a:t>Anything that will help to nurture the truth to life that they are strong, powerful, that they can cope, and that they are not as fragile as they might feel sometimes will help to nurture their brave hearts. Tell them also, it’s only human to feel weak too! </a:t>
            </a:r>
          </a:p>
          <a:p>
            <a:pPr marL="0" indent="0" algn="just" defTabSz="420623">
              <a:lnSpc>
                <a:spcPct val="100000"/>
              </a:lnSpc>
              <a:spcBef>
                <a:spcPts val="400"/>
              </a:spcBef>
              <a:spcAft>
                <a:spcPts val="400"/>
              </a:spcAft>
              <a:buSzTx/>
              <a:buNone/>
              <a:defRPr sz="2024">
                <a:latin typeface="Calibri"/>
                <a:ea typeface="Calibri"/>
                <a:cs typeface="Calibri"/>
                <a:sym typeface="Calibri"/>
              </a:defRPr>
            </a:pPr>
            <a:r>
              <a:rPr sz="2000" dirty="0"/>
              <a:t>A simple self-explanatory worksheet that caregivers can use to initiate conversations on courage is given in the picture.</a:t>
            </a:r>
          </a:p>
        </p:txBody>
      </p:sp>
      <p:sp>
        <p:nvSpPr>
          <p:cNvPr id="404" name="Facilitators can use these worksheets as cues/prompts to use during the sessions as verbal sentences, need not be printed sheets only."/>
          <p:cNvSpPr txBox="1"/>
          <p:nvPr/>
        </p:nvSpPr>
        <p:spPr>
          <a:xfrm>
            <a:off x="478475" y="8022094"/>
            <a:ext cx="5772284" cy="1459211"/>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algn="just" defTabSz="302322">
              <a:defRPr sz="1725" i="1">
                <a:latin typeface="Calibri"/>
                <a:ea typeface="Calibri"/>
                <a:cs typeface="Calibri"/>
                <a:sym typeface="Calibri"/>
              </a:defRPr>
            </a:lvl1pPr>
          </a:lstStyle>
          <a:p>
            <a:r>
              <a:rPr sz="1800" b="1" dirty="0">
                <a:latin typeface="+mn-lt"/>
              </a:rPr>
              <a:t>For facilitators </a:t>
            </a:r>
            <a:r>
              <a:rPr sz="1800" dirty="0">
                <a:latin typeface="+mn-lt"/>
              </a:rPr>
              <a:t>: How can you stretch your children's imaginations when you do this or a similar activity? How did you praise your children for trying a new activity and for their positive behaviors? What other ways can you use to encourage them?</a:t>
            </a:r>
          </a:p>
        </p:txBody>
      </p:sp>
      <p:sp>
        <p:nvSpPr>
          <p:cNvPr id="6" name="Rectangle 5">
            <a:extLst>
              <a:ext uri="{FF2B5EF4-FFF2-40B4-BE49-F238E27FC236}">
                <a16:creationId xmlns:a16="http://schemas.microsoft.com/office/drawing/2014/main" xmlns="" id="{CD05EF07-4BC3-408E-8469-52A8A7F1DF90}"/>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Activity to help a child find and build courage in themselves</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Image" descr="Image"/>
          <p:cNvPicPr>
            <a:picLocks noChangeAspect="1"/>
          </p:cNvPicPr>
          <p:nvPr/>
        </p:nvPicPr>
        <p:blipFill>
          <a:blip r:embed="rId2"/>
          <a:srcRect l="2496" b="2653"/>
          <a:stretch>
            <a:fillRect/>
          </a:stretch>
        </p:blipFill>
        <p:spPr>
          <a:xfrm>
            <a:off x="627385" y="1664149"/>
            <a:ext cx="5920132" cy="7964652"/>
          </a:xfrm>
          <a:prstGeom prst="rect">
            <a:avLst/>
          </a:prstGeom>
          <a:ln w="12700">
            <a:miter lim="400000"/>
          </a:ln>
        </p:spPr>
      </p:pic>
      <p:sp>
        <p:nvSpPr>
          <p:cNvPr id="408" name="Cue for the parent and caregiver…"/>
          <p:cNvSpPr txBox="1">
            <a:spLocks noGrp="1"/>
          </p:cNvSpPr>
          <p:nvPr>
            <p:ph type="body" idx="4294967295"/>
          </p:nvPr>
        </p:nvSpPr>
        <p:spPr>
          <a:xfrm>
            <a:off x="6719455" y="1840002"/>
            <a:ext cx="6050918" cy="7438022"/>
          </a:xfrm>
          <a:prstGeom prst="rect">
            <a:avLst/>
          </a:prstGeom>
        </p:spPr>
        <p:txBody>
          <a:bodyPr anchor="t">
            <a:noAutofit/>
          </a:bodyPr>
          <a:lstStyle/>
          <a:p>
            <a:pPr marL="0" indent="0" algn="just" defTabSz="345642">
              <a:lnSpc>
                <a:spcPct val="100000"/>
              </a:lnSpc>
              <a:spcBef>
                <a:spcPts val="900"/>
              </a:spcBef>
              <a:buSzTx/>
              <a:buNone/>
              <a:defRPr sz="1979" b="1">
                <a:latin typeface="Calibri"/>
                <a:ea typeface="Calibri"/>
                <a:cs typeface="Calibri"/>
                <a:sym typeface="Calibri"/>
              </a:defRPr>
            </a:pPr>
            <a:r>
              <a:rPr sz="2000" dirty="0"/>
              <a:t>Cue for the parent and caregiver</a:t>
            </a:r>
          </a:p>
          <a:p>
            <a:pPr marL="0" indent="0" algn="just" defTabSz="411479">
              <a:lnSpc>
                <a:spcPct val="100000"/>
              </a:lnSpc>
              <a:spcBef>
                <a:spcPts val="400"/>
              </a:spcBef>
              <a:spcAft>
                <a:spcPts val="400"/>
              </a:spcAft>
              <a:buSzTx/>
              <a:buNone/>
              <a:defRPr sz="1979">
                <a:latin typeface="Calibri"/>
                <a:ea typeface="Calibri"/>
                <a:cs typeface="Calibri"/>
                <a:sym typeface="Calibri"/>
              </a:defRPr>
            </a:pPr>
            <a:r>
              <a:rPr sz="2000" dirty="0"/>
              <a:t>Downtime helps kids relax and recharge, both of which are critical parts of being stress free and healthy. If your child seems to be taking on too much - they're irritable, show anxious or stressed body language, want to be left alone more than normal, complain about no control - here is a simple self-explanatory worksheet that caregivers can use to help older children rationally understand the situation, dig deeper to understand their behaviors and help slow down the pace. </a:t>
            </a:r>
            <a:endParaRPr sz="2000" dirty="0">
              <a:ea typeface="Calibri"/>
              <a:cs typeface="Calibri"/>
            </a:endParaRPr>
          </a:p>
          <a:p>
            <a:pPr marL="0" indent="0" algn="just" defTabSz="411479">
              <a:lnSpc>
                <a:spcPct val="100000"/>
              </a:lnSpc>
              <a:spcBef>
                <a:spcPts val="400"/>
              </a:spcBef>
              <a:spcAft>
                <a:spcPts val="400"/>
              </a:spcAft>
              <a:buSzTx/>
              <a:buNone/>
              <a:defRPr sz="1979">
                <a:latin typeface="Calibri"/>
                <a:ea typeface="Calibri"/>
                <a:cs typeface="Calibri"/>
                <a:sym typeface="Calibri"/>
              </a:defRPr>
            </a:pPr>
            <a:r>
              <a:rPr sz="2000" dirty="0">
                <a:ea typeface="Calibri"/>
                <a:cs typeface="Calibri"/>
              </a:rPr>
              <a:t>Every child is different. Some </a:t>
            </a:r>
            <a:r>
              <a:rPr lang="en-US" sz="2000" dirty="0">
                <a:ea typeface="Calibri"/>
                <a:cs typeface="Calibri"/>
              </a:rPr>
              <a:t>children</a:t>
            </a:r>
            <a:r>
              <a:rPr sz="2000" dirty="0">
                <a:ea typeface="Calibri"/>
                <a:cs typeface="Calibri"/>
              </a:rPr>
              <a:t> can handle a lot of different things. Others like doing just one. Don't assume you know how your child feels everyday just because you’re their parent or a close caregiver adult. Observe what he/she’s doing and have conversations. If your child starts to melt down from too many commitments, there’s nothing to gain by insisting he/she stick with </a:t>
            </a:r>
            <a:r>
              <a:rPr sz="2000" dirty="0"/>
              <a:t>them all. In that case, allow the child to ‘choose’ what they like to do most and support them in it. At a time when the entire country is in a lockdown and the child has limited avenues to go out and play, their mind could be beaming with a million plans. It’s critical for the caregiver to help child develop a new pace or slow down the existing pace if required. </a:t>
            </a:r>
          </a:p>
        </p:txBody>
      </p:sp>
      <p:sp>
        <p:nvSpPr>
          <p:cNvPr id="5" name="Rectangle 4">
            <a:extLst>
              <a:ext uri="{FF2B5EF4-FFF2-40B4-BE49-F238E27FC236}">
                <a16:creationId xmlns:a16="http://schemas.microsoft.com/office/drawing/2014/main" xmlns="" id="{F1C8E6E8-EAB3-44CD-B54C-B87E4CADE6EF}"/>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Activity to help children and adolescents to  slow down and think carefully!</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Image" descr="Image"/>
          <p:cNvPicPr>
            <a:picLocks noChangeAspect="1"/>
          </p:cNvPicPr>
          <p:nvPr/>
        </p:nvPicPr>
        <p:blipFill>
          <a:blip r:embed="rId2"/>
          <a:stretch>
            <a:fillRect/>
          </a:stretch>
        </p:blipFill>
        <p:spPr>
          <a:xfrm>
            <a:off x="598488" y="2036618"/>
            <a:ext cx="5499117" cy="7692914"/>
          </a:xfrm>
          <a:prstGeom prst="rect">
            <a:avLst/>
          </a:prstGeom>
          <a:ln w="12700">
            <a:miter lim="400000"/>
          </a:ln>
        </p:spPr>
      </p:pic>
      <p:sp>
        <p:nvSpPr>
          <p:cNvPr id="5" name="Rectangle 4">
            <a:extLst>
              <a:ext uri="{FF2B5EF4-FFF2-40B4-BE49-F238E27FC236}">
                <a16:creationId xmlns:a16="http://schemas.microsoft.com/office/drawing/2014/main" xmlns="" id="{5B1842A7-5A78-44EC-AC30-0AB627FA737D}"/>
              </a:ext>
            </a:extLst>
          </p:cNvPr>
          <p:cNvSpPr/>
          <p:nvPr/>
        </p:nvSpPr>
        <p:spPr>
          <a:xfrm>
            <a:off x="627385" y="762784"/>
            <a:ext cx="11523051" cy="1077218"/>
          </a:xfrm>
          <a:prstGeom prst="rect">
            <a:avLst/>
          </a:prstGeom>
        </p:spPr>
        <p:txBody>
          <a:bodyPr wrap="square">
            <a:spAutoFit/>
          </a:bodyPr>
          <a:lstStyle/>
          <a:p>
            <a:pPr algn="l"/>
            <a:r>
              <a:rPr lang="en-US" sz="3200" b="1" dirty="0">
                <a:solidFill>
                  <a:srgbClr val="00B0F0"/>
                </a:solidFill>
                <a:latin typeface="+mj-lt"/>
              </a:rPr>
              <a:t>Activity to help a children and adolescents  understand differing perspectives!</a:t>
            </a:r>
          </a:p>
        </p:txBody>
      </p:sp>
      <p:sp>
        <p:nvSpPr>
          <p:cNvPr id="2" name="TextBox 1">
            <a:extLst>
              <a:ext uri="{FF2B5EF4-FFF2-40B4-BE49-F238E27FC236}">
                <a16:creationId xmlns:a16="http://schemas.microsoft.com/office/drawing/2014/main" xmlns="" id="{10FB4EA2-9BED-46FC-8FF4-C844B2C9342B}"/>
              </a:ext>
            </a:extLst>
          </p:cNvPr>
          <p:cNvSpPr txBox="1"/>
          <p:nvPr/>
        </p:nvSpPr>
        <p:spPr>
          <a:xfrm>
            <a:off x="6436967" y="2036618"/>
            <a:ext cx="6047076" cy="7581563"/>
          </a:xfrm>
          <a:prstGeom prst="rect">
            <a:avLst/>
          </a:prstGeom>
          <a:noFill/>
        </p:spPr>
        <p:txBody>
          <a:bodyPr wrap="square" rtlCol="0">
            <a:spAutoFit/>
          </a:bodyPr>
          <a:lstStyle/>
          <a:p>
            <a:pPr algn="just" defTabSz="341801">
              <a:lnSpc>
                <a:spcPct val="120000"/>
              </a:lnSpc>
              <a:spcBef>
                <a:spcPts val="800"/>
              </a:spcBef>
              <a:defRPr sz="2046" b="1">
                <a:latin typeface="Calibri"/>
                <a:ea typeface="Calibri"/>
                <a:cs typeface="Calibri"/>
                <a:sym typeface="Calibri"/>
              </a:defRPr>
            </a:pPr>
            <a:r>
              <a:rPr lang="en-US" dirty="0">
                <a:latin typeface="+mn-lt"/>
                <a:cs typeface="Calibri" panose="020F0502020204030204" pitchFamily="34" charset="0"/>
              </a:rPr>
              <a:t>Cue for the parent and caregiver</a:t>
            </a:r>
          </a:p>
          <a:p>
            <a:pPr algn="just" defTabSz="341801">
              <a:lnSpc>
                <a:spcPct val="120000"/>
              </a:lnSpc>
              <a:spcBef>
                <a:spcPts val="800"/>
              </a:spcBef>
              <a:defRPr sz="2046">
                <a:latin typeface="Calibri"/>
                <a:ea typeface="Calibri"/>
                <a:cs typeface="Calibri"/>
                <a:sym typeface="Calibri"/>
              </a:defRPr>
            </a:pPr>
            <a:endParaRPr lang="en-US" sz="2000" dirty="0">
              <a:latin typeface="+mn-lt"/>
              <a:cs typeface="Calibri" panose="020F0502020204030204" pitchFamily="34" charset="0"/>
            </a:endParaRPr>
          </a:p>
          <a:p>
            <a:pPr algn="just" defTabSz="406908">
              <a:defRPr sz="2046">
                <a:latin typeface="Calibri"/>
                <a:ea typeface="Calibri"/>
                <a:cs typeface="Calibri"/>
                <a:sym typeface="Calibri"/>
              </a:defRPr>
            </a:pPr>
            <a:r>
              <a:rPr lang="en-US" sz="1800" dirty="0">
                <a:latin typeface="+mn-lt"/>
                <a:cs typeface="Calibri" panose="020F0502020204030204" pitchFamily="34" charset="0"/>
              </a:rPr>
              <a:t>Perspective-taking refers to a person’s ability to consider a situation from a different point of view. It requires you to put yourself in the other person’s position and imagine what you would feel, think, or do if you were in that situation.</a:t>
            </a:r>
          </a:p>
          <a:p>
            <a:pPr algn="just" defTabSz="406908">
              <a:defRPr sz="2046">
                <a:latin typeface="Calibri"/>
                <a:ea typeface="Calibri"/>
                <a:cs typeface="Calibri"/>
                <a:sym typeface="Calibri"/>
              </a:defRPr>
            </a:pPr>
            <a:endParaRPr lang="en-US" sz="1800" dirty="0">
              <a:latin typeface="+mn-lt"/>
              <a:cs typeface="Calibri" panose="020F0502020204030204" pitchFamily="34" charset="0"/>
            </a:endParaRPr>
          </a:p>
          <a:p>
            <a:pPr algn="just" defTabSz="406908">
              <a:defRPr sz="2046">
                <a:latin typeface="Calibri"/>
                <a:ea typeface="Calibri"/>
                <a:cs typeface="Calibri"/>
                <a:sym typeface="Calibri"/>
              </a:defRPr>
            </a:pPr>
            <a:r>
              <a:rPr lang="en-US" sz="1800" dirty="0">
                <a:latin typeface="+mn-lt"/>
                <a:cs typeface="Calibri" panose="020F0502020204030204" pitchFamily="34" charset="0"/>
              </a:rPr>
              <a:t>Help </a:t>
            </a:r>
            <a:r>
              <a:rPr lang="en-US" sz="1800" dirty="0">
                <a:latin typeface="+mn-lt"/>
                <a:ea typeface="Calibri"/>
                <a:cs typeface="Calibri" panose="020F0502020204030204" pitchFamily="34" charset="0"/>
              </a:rPr>
              <a:t>the child and adolescent understand different perspectives, and nurture their empathy for others. When a child/ adolescent has trouble with perspective-taking, he/she may have difficulty making friends or maintaining those friendships once they are made too. If the child expresses confusion or concern over a decision that someone else has made, help him/her write down the different motives that the person had that led to him making that decision. The caregiver can ask the child/ adolescent if s/he would</a:t>
            </a:r>
            <a:r>
              <a:rPr lang="en-US" sz="1800" dirty="0">
                <a:latin typeface="+mn-lt"/>
                <a:cs typeface="Calibri" panose="020F0502020204030204" pitchFamily="34" charset="0"/>
              </a:rPr>
              <a:t> have made the same decision in that situation or if he would have chosen something else. Here is a simple self-explanatory worksheet that caregivers can use to help older children. Another way to help children and adolescents understand ‘differing perspectives’ is by helping them through a role play between a buyer and seller of a certain product, on how the buyer and seller have different reasonings and negotiation for a certain situation. </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7614" y="1432563"/>
            <a:ext cx="646176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Helvetica Neue Medium"/>
                <a:cs typeface="Helvetica Neue Medium"/>
                <a:sym typeface="Helvetica Neue Medium"/>
              </a:rPr>
              <a:t>National Helpline 1091</a:t>
            </a:r>
          </a:p>
        </p:txBody>
      </p:sp>
      <p:sp>
        <p:nvSpPr>
          <p:cNvPr id="7" name="Rectangle 6">
            <a:extLst>
              <a:ext uri="{FF2B5EF4-FFF2-40B4-BE49-F238E27FC236}">
                <a16:creationId xmlns:a16="http://schemas.microsoft.com/office/drawing/2014/main" xmlns="" id="{85C423EC-116D-4069-B0B5-D71A0FD4FB04}"/>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Annexure 1: Domestic Violence  Helpline Numbers </a:t>
            </a:r>
          </a:p>
        </p:txBody>
      </p:sp>
      <p:graphicFrame>
        <p:nvGraphicFramePr>
          <p:cNvPr id="3" name="Table 7">
            <a:extLst>
              <a:ext uri="{FF2B5EF4-FFF2-40B4-BE49-F238E27FC236}">
                <a16:creationId xmlns:a16="http://schemas.microsoft.com/office/drawing/2014/main" xmlns="" id="{68EA4767-8E92-4265-B758-39D9FE52D805}"/>
              </a:ext>
            </a:extLst>
          </p:cNvPr>
          <p:cNvGraphicFramePr>
            <a:graphicFrameLocks noGrp="1"/>
          </p:cNvGraphicFramePr>
          <p:nvPr>
            <p:extLst>
              <p:ext uri="{D42A27DB-BD31-4B8C-83A1-F6EECF244321}">
                <p14:modId xmlns:p14="http://schemas.microsoft.com/office/powerpoint/2010/main" val="3915665603"/>
              </p:ext>
            </p:extLst>
          </p:nvPr>
        </p:nvGraphicFramePr>
        <p:xfrm>
          <a:off x="627384" y="2033035"/>
          <a:ext cx="5875015" cy="7423644"/>
        </p:xfrm>
        <a:graphic>
          <a:graphicData uri="http://schemas.openxmlformats.org/drawingml/2006/table">
            <a:tbl>
              <a:tblPr firstRow="1" firstCol="1" bandRow="1">
                <a:tableStyleId>{9D7B26C5-4107-4FEC-AEDC-1716B250A1EF}</a:tableStyleId>
              </a:tblPr>
              <a:tblGrid>
                <a:gridCol w="3878193">
                  <a:extLst>
                    <a:ext uri="{9D8B030D-6E8A-4147-A177-3AD203B41FA5}">
                      <a16:colId xmlns:a16="http://schemas.microsoft.com/office/drawing/2014/main" xmlns="" val="2101879507"/>
                    </a:ext>
                  </a:extLst>
                </a:gridCol>
                <a:gridCol w="1996822">
                  <a:extLst>
                    <a:ext uri="{9D8B030D-6E8A-4147-A177-3AD203B41FA5}">
                      <a16:colId xmlns:a16="http://schemas.microsoft.com/office/drawing/2014/main" xmlns="" val="12037629"/>
                    </a:ext>
                  </a:extLst>
                </a:gridCol>
              </a:tblGrid>
              <a:tr h="358833">
                <a:tc>
                  <a:txBody>
                    <a:bodyPr/>
                    <a:lstStyle/>
                    <a:p>
                      <a:pPr algn="ctr"/>
                      <a:r>
                        <a:rPr lang="en-US" sz="1800" kern="1200" dirty="0">
                          <a:solidFill>
                            <a:schemeClr val="bg1"/>
                          </a:solidFill>
                          <a:effectLst/>
                        </a:rPr>
                        <a:t>Organization</a:t>
                      </a:r>
                      <a:endParaRPr lang="en-IN" sz="1800" dirty="0">
                        <a:solidFill>
                          <a:schemeClr val="bg1"/>
                        </a:solidFill>
                      </a:endParaRPr>
                    </a:p>
                  </a:txBody>
                  <a:tcPr marL="89708" marR="89708" marT="44854" marB="44854">
                    <a:solidFill>
                      <a:srgbClr val="00B0F0"/>
                    </a:solidFill>
                  </a:tcPr>
                </a:tc>
                <a:tc>
                  <a:txBody>
                    <a:bodyPr/>
                    <a:lstStyle/>
                    <a:p>
                      <a:r>
                        <a:rPr lang="en-IN" sz="1800" kern="1200" dirty="0">
                          <a:solidFill>
                            <a:schemeClr val="bg1"/>
                          </a:solidFill>
                          <a:effectLst/>
                        </a:rPr>
                        <a:t>Phone Number</a:t>
                      </a:r>
                      <a:endParaRPr lang="en-IN" sz="1800" b="1" kern="1200" dirty="0">
                        <a:solidFill>
                          <a:schemeClr val="bg1"/>
                        </a:solidFill>
                        <a:effectLst/>
                        <a:latin typeface="+mn-lt"/>
                        <a:ea typeface="+mn-ea"/>
                        <a:cs typeface="+mn-cs"/>
                      </a:endParaRPr>
                    </a:p>
                  </a:txBody>
                  <a:tcPr marL="89708" marR="89708" marT="44854" marB="44854">
                    <a:solidFill>
                      <a:srgbClr val="00B0F0"/>
                    </a:solidFill>
                  </a:tcPr>
                </a:tc>
                <a:extLst>
                  <a:ext uri="{0D108BD9-81ED-4DB2-BD59-A6C34878D82A}">
                    <a16:rowId xmlns:a16="http://schemas.microsoft.com/office/drawing/2014/main" xmlns="" val="2871250153"/>
                  </a:ext>
                </a:extLst>
              </a:tr>
              <a:tr h="372641">
                <a:tc>
                  <a:txBody>
                    <a:bodyPr/>
                    <a:lstStyle/>
                    <a:p>
                      <a:pPr marL="27305" algn="ctr">
                        <a:lnSpc>
                          <a:spcPts val="1020"/>
                        </a:lnSpc>
                        <a:spcBef>
                          <a:spcPts val="80"/>
                        </a:spcBef>
                        <a:spcAft>
                          <a:spcPts val="0"/>
                        </a:spcAft>
                      </a:pPr>
                      <a:r>
                        <a:rPr lang="en-US" sz="1400" dirty="0" err="1">
                          <a:effectLst/>
                        </a:rPr>
                        <a:t>Stree</a:t>
                      </a:r>
                      <a:r>
                        <a:rPr lang="en-US" sz="1400" dirty="0">
                          <a:effectLst/>
                        </a:rPr>
                        <a:t> Mukti </a:t>
                      </a:r>
                      <a:r>
                        <a:rPr lang="en-US" sz="1400" dirty="0" err="1">
                          <a:effectLst/>
                        </a:rPr>
                        <a:t>Sanghatana</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R="90805" algn="ctr">
                        <a:lnSpc>
                          <a:spcPts val="1020"/>
                        </a:lnSpc>
                        <a:spcBef>
                          <a:spcPts val="80"/>
                        </a:spcBef>
                        <a:spcAft>
                          <a:spcPts val="0"/>
                        </a:spcAft>
                      </a:pPr>
                      <a:r>
                        <a:rPr lang="en-US" sz="1400" dirty="0">
                          <a:effectLst/>
                        </a:rPr>
                        <a:t>8291821061</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3891622225"/>
                  </a:ext>
                </a:extLst>
              </a:tr>
              <a:tr h="314928">
                <a:tc rowSpan="5">
                  <a:txBody>
                    <a:bodyPr/>
                    <a:lstStyle/>
                    <a:p>
                      <a:pPr marL="27305" algn="ctr">
                        <a:lnSpc>
                          <a:spcPts val="1020"/>
                        </a:lnSpc>
                        <a:spcBef>
                          <a:spcPts val="80"/>
                        </a:spcBef>
                        <a:spcAft>
                          <a:spcPts val="0"/>
                        </a:spcAft>
                      </a:pPr>
                      <a:r>
                        <a:rPr lang="en-US" sz="1400" dirty="0">
                          <a:effectLst/>
                        </a:rPr>
                        <a:t/>
                      </a:r>
                      <a:br>
                        <a:rPr lang="en-US" sz="1400" dirty="0">
                          <a:effectLst/>
                        </a:rPr>
                      </a:br>
                      <a:r>
                        <a:rPr lang="hi-IN" sz="1400" dirty="0">
                          <a:effectLst/>
                        </a:rPr>
                        <a:t>(</a:t>
                      </a:r>
                      <a:r>
                        <a:rPr lang="en-IN" sz="1400" dirty="0">
                          <a:effectLst/>
                        </a:rPr>
                        <a:t>Mala </a:t>
                      </a:r>
                      <a:r>
                        <a:rPr lang="en-IN" sz="1400" dirty="0" err="1">
                          <a:effectLst/>
                        </a:rPr>
                        <a:t>Bolaycha</a:t>
                      </a:r>
                      <a:r>
                        <a:rPr lang="en-IN" sz="1400" dirty="0">
                          <a:effectLst/>
                        </a:rPr>
                        <a:t> </a:t>
                      </a:r>
                      <a:r>
                        <a:rPr lang="en-IN" sz="1400" dirty="0" err="1">
                          <a:effectLst/>
                        </a:rPr>
                        <a:t>Aahe</a:t>
                      </a:r>
                      <a:r>
                        <a:rPr lang="en-IN" sz="1400" dirty="0">
                          <a:effectLst/>
                        </a:rPr>
                        <a:t>)</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tc>
                <a:tc>
                  <a:txBody>
                    <a:bodyPr/>
                    <a:lstStyle/>
                    <a:p>
                      <a:pPr marR="90805" algn="ctr">
                        <a:lnSpc>
                          <a:spcPts val="1020"/>
                        </a:lnSpc>
                        <a:spcBef>
                          <a:spcPts val="80"/>
                        </a:spcBef>
                        <a:spcAft>
                          <a:spcPts val="0"/>
                        </a:spcAft>
                      </a:pPr>
                      <a:r>
                        <a:rPr lang="en-IN" sz="1400" dirty="0">
                          <a:effectLst/>
                        </a:rPr>
                        <a:t>9870217795</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292042338"/>
                  </a:ext>
                </a:extLst>
              </a:tr>
              <a:tr h="347644">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7767909222</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2385993009"/>
                  </a:ext>
                </a:extLst>
              </a:tr>
              <a:tr h="369914">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8692034587</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102956114"/>
                  </a:ext>
                </a:extLst>
              </a:tr>
              <a:tr h="314348">
                <a:tc vMerge="1">
                  <a:txBody>
                    <a:bodyPr/>
                    <a:lstStyle/>
                    <a:p>
                      <a:endParaRPr lang="en-IN"/>
                    </a:p>
                  </a:txBody>
                  <a:tcPr/>
                </a:tc>
                <a:tc>
                  <a:txBody>
                    <a:bodyPr/>
                    <a:lstStyle/>
                    <a:p>
                      <a:pPr marR="90805" algn="ctr">
                        <a:lnSpc>
                          <a:spcPts val="1020"/>
                        </a:lnSpc>
                        <a:spcBef>
                          <a:spcPts val="80"/>
                        </a:spcBef>
                        <a:spcAft>
                          <a:spcPts val="0"/>
                        </a:spcAft>
                      </a:pPr>
                      <a:r>
                        <a:rPr lang="en-US" sz="1400" kern="1200" dirty="0">
                          <a:effectLst/>
                        </a:rPr>
                        <a:t>9970161988</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979234529"/>
                  </a:ext>
                </a:extLst>
              </a:tr>
              <a:tr h="283184">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98332 63606</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960547036"/>
                  </a:ext>
                </a:extLst>
              </a:tr>
              <a:tr h="261919">
                <a:tc>
                  <a:txBody>
                    <a:bodyPr/>
                    <a:lstStyle/>
                    <a:p>
                      <a:pPr marL="27305" algn="ctr">
                        <a:lnSpc>
                          <a:spcPts val="1020"/>
                        </a:lnSpc>
                        <a:spcBef>
                          <a:spcPts val="80"/>
                        </a:spcBef>
                        <a:spcAft>
                          <a:spcPts val="0"/>
                        </a:spcAft>
                      </a:pPr>
                      <a:r>
                        <a:rPr lang="en-IN" sz="1400" dirty="0" err="1">
                          <a:effectLst/>
                        </a:rPr>
                        <a:t>Sakhya</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9890312402</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206620602"/>
                  </a:ext>
                </a:extLst>
              </a:tr>
              <a:tr h="281970">
                <a:tc rowSpan="2">
                  <a:txBody>
                    <a:bodyPr/>
                    <a:lstStyle/>
                    <a:p>
                      <a:pPr marL="27305" algn="ctr">
                        <a:lnSpc>
                          <a:spcPts val="1020"/>
                        </a:lnSpc>
                        <a:spcBef>
                          <a:spcPts val="80"/>
                        </a:spcBef>
                        <a:spcAft>
                          <a:spcPts val="0"/>
                        </a:spcAft>
                      </a:pPr>
                      <a:r>
                        <a:rPr lang="en-IN" sz="1400" dirty="0">
                          <a:effectLst/>
                        </a:rPr>
                        <a:t>SNEHA crisis helpline</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tc>
                <a:tc>
                  <a:txBody>
                    <a:bodyPr/>
                    <a:lstStyle/>
                    <a:p>
                      <a:pPr marR="90805" algn="ctr">
                        <a:lnSpc>
                          <a:spcPts val="1020"/>
                        </a:lnSpc>
                        <a:spcBef>
                          <a:spcPts val="80"/>
                        </a:spcBef>
                        <a:spcAft>
                          <a:spcPts val="0"/>
                        </a:spcAft>
                      </a:pPr>
                      <a:r>
                        <a:rPr lang="en-IN" sz="1400" dirty="0">
                          <a:effectLst/>
                        </a:rPr>
                        <a:t>9833052684</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4241006401"/>
                  </a:ext>
                </a:extLst>
              </a:tr>
              <a:tr h="311928">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9167535765</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4162869621"/>
                  </a:ext>
                </a:extLst>
              </a:tr>
              <a:tr h="321170">
                <a:tc>
                  <a:txBody>
                    <a:bodyPr/>
                    <a:lstStyle/>
                    <a:p>
                      <a:pPr marL="27305" algn="ctr">
                        <a:lnSpc>
                          <a:spcPct val="100000"/>
                        </a:lnSpc>
                        <a:spcBef>
                          <a:spcPts val="80"/>
                        </a:spcBef>
                        <a:spcAft>
                          <a:spcPts val="0"/>
                        </a:spcAft>
                      </a:pPr>
                      <a:r>
                        <a:rPr lang="en-US" sz="1400" dirty="0">
                          <a:effectLst/>
                        </a:rPr>
                        <a:t>One-stop Crisis center at KEM Abhay helpline</a:t>
                      </a:r>
                      <a:endParaRPr lang="en-US"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R="90805" algn="ctr">
                        <a:lnSpc>
                          <a:spcPts val="1020"/>
                        </a:lnSpc>
                        <a:spcBef>
                          <a:spcPts val="80"/>
                        </a:spcBef>
                        <a:spcAft>
                          <a:spcPts val="0"/>
                        </a:spcAft>
                      </a:pPr>
                      <a:r>
                        <a:rPr lang="en-IN" sz="1400" dirty="0">
                          <a:effectLst/>
                        </a:rPr>
                        <a:t>(022) 24100511</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973778324"/>
                  </a:ext>
                </a:extLst>
              </a:tr>
              <a:tr h="297106">
                <a:tc>
                  <a:txBody>
                    <a:bodyPr/>
                    <a:lstStyle/>
                    <a:p>
                      <a:pPr marL="27305" algn="ctr">
                        <a:lnSpc>
                          <a:spcPts val="1020"/>
                        </a:lnSpc>
                        <a:spcBef>
                          <a:spcPts val="80"/>
                        </a:spcBef>
                        <a:spcAft>
                          <a:spcPts val="0"/>
                        </a:spcAft>
                      </a:pPr>
                      <a:r>
                        <a:rPr lang="en-IN" sz="1400" dirty="0">
                          <a:effectLst/>
                        </a:rPr>
                        <a:t>Abhay helpline</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L="0" marR="90805" lvl="0" indent="0" algn="ctr" defTabSz="914400" rtl="0" eaLnBrk="1" fontAlgn="auto" latinLnBrk="0" hangingPunct="1">
                        <a:lnSpc>
                          <a:spcPts val="1020"/>
                        </a:lnSpc>
                        <a:spcBef>
                          <a:spcPts val="80"/>
                        </a:spcBef>
                        <a:spcAft>
                          <a:spcPts val="0"/>
                        </a:spcAft>
                        <a:buClrTx/>
                        <a:buSzTx/>
                        <a:buFontTx/>
                        <a:buNone/>
                        <a:tabLst/>
                        <a:defRPr/>
                      </a:pPr>
                      <a:r>
                        <a:rPr lang="en-IN" sz="1400" kern="1200" dirty="0">
                          <a:effectLst/>
                        </a:rPr>
                        <a:t>9423827818</a:t>
                      </a:r>
                      <a:endParaRPr lang="en-IN" sz="1400" kern="120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3940314823"/>
                  </a:ext>
                </a:extLst>
              </a:tr>
              <a:tr h="238026">
                <a:tc rowSpan="4">
                  <a:txBody>
                    <a:bodyPr/>
                    <a:lstStyle/>
                    <a:p>
                      <a:pPr marL="27305" algn="ctr">
                        <a:lnSpc>
                          <a:spcPts val="1020"/>
                        </a:lnSpc>
                        <a:spcBef>
                          <a:spcPts val="80"/>
                        </a:spcBef>
                        <a:spcAft>
                          <a:spcPts val="0"/>
                        </a:spcAft>
                      </a:pPr>
                      <a:r>
                        <a:rPr lang="en-IN" sz="1400" dirty="0">
                          <a:effectLst/>
                        </a:rPr>
                        <a:t>Swayam</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tc>
                <a:tc>
                  <a:txBody>
                    <a:bodyPr/>
                    <a:lstStyle/>
                    <a:p>
                      <a:pPr marR="90805" algn="ctr">
                        <a:lnSpc>
                          <a:spcPts val="1020"/>
                        </a:lnSpc>
                        <a:spcBef>
                          <a:spcPts val="80"/>
                        </a:spcBef>
                        <a:spcAft>
                          <a:spcPts val="0"/>
                        </a:spcAft>
                      </a:pPr>
                      <a:r>
                        <a:rPr lang="en-IN" sz="1400" dirty="0">
                          <a:effectLst/>
                        </a:rPr>
                        <a:t>9830079448</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514440537"/>
                  </a:ext>
                </a:extLst>
              </a:tr>
              <a:tr h="299717">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9830204393</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349989973"/>
                  </a:ext>
                </a:extLst>
              </a:tr>
              <a:tr h="374022">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9830204322</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388862565"/>
                  </a:ext>
                </a:extLst>
              </a:tr>
              <a:tr h="331305">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9830737030</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2064371774"/>
                  </a:ext>
                </a:extLst>
              </a:tr>
              <a:tr h="227041">
                <a:tc>
                  <a:txBody>
                    <a:bodyPr/>
                    <a:lstStyle/>
                    <a:p>
                      <a:pPr marL="27305" algn="ctr">
                        <a:lnSpc>
                          <a:spcPts val="1020"/>
                        </a:lnSpc>
                        <a:spcBef>
                          <a:spcPts val="80"/>
                        </a:spcBef>
                        <a:spcAft>
                          <a:spcPts val="0"/>
                        </a:spcAft>
                      </a:pPr>
                      <a:r>
                        <a:rPr lang="en-IN" sz="1400" dirty="0">
                          <a:effectLst/>
                        </a:rPr>
                        <a:t>Swayam (specialised helpline)</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R="90805" algn="ctr">
                        <a:lnSpc>
                          <a:spcPts val="1020"/>
                        </a:lnSpc>
                        <a:spcBef>
                          <a:spcPts val="80"/>
                        </a:spcBef>
                        <a:spcAft>
                          <a:spcPts val="0"/>
                        </a:spcAft>
                      </a:pPr>
                      <a:r>
                        <a:rPr lang="en-IN" sz="1400" dirty="0">
                          <a:effectLst/>
                        </a:rPr>
                        <a:t>9830772814</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184260024"/>
                  </a:ext>
                </a:extLst>
              </a:tr>
              <a:tr h="235964">
                <a:tc rowSpan="2">
                  <a:txBody>
                    <a:bodyPr/>
                    <a:lstStyle/>
                    <a:p>
                      <a:pPr marL="27305" algn="ctr">
                        <a:lnSpc>
                          <a:spcPts val="1020"/>
                        </a:lnSpc>
                        <a:spcBef>
                          <a:spcPts val="80"/>
                        </a:spcBef>
                        <a:spcAft>
                          <a:spcPts val="0"/>
                        </a:spcAft>
                      </a:pPr>
                      <a:r>
                        <a:rPr lang="en-IN" sz="1400" dirty="0" err="1">
                          <a:effectLst/>
                        </a:rPr>
                        <a:t>Jagori</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8800996840</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187370508"/>
                  </a:ext>
                </a:extLst>
              </a:tr>
              <a:tr h="272639">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(011)26692700</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699799776"/>
                  </a:ext>
                </a:extLst>
              </a:tr>
              <a:tr h="297499">
                <a:tc>
                  <a:txBody>
                    <a:bodyPr/>
                    <a:lstStyle/>
                    <a:p>
                      <a:pPr marL="27305" algn="ctr">
                        <a:lnSpc>
                          <a:spcPts val="1020"/>
                        </a:lnSpc>
                        <a:spcBef>
                          <a:spcPts val="80"/>
                        </a:spcBef>
                        <a:spcAft>
                          <a:spcPts val="0"/>
                        </a:spcAft>
                      </a:pPr>
                      <a:r>
                        <a:rPr lang="en-IN" sz="1400" dirty="0" err="1">
                          <a:effectLst/>
                        </a:rPr>
                        <a:t>Gauravi</a:t>
                      </a:r>
                      <a:r>
                        <a:rPr lang="en-IN" sz="1400" dirty="0">
                          <a:effectLst/>
                        </a:rPr>
                        <a:t> </a:t>
                      </a:r>
                      <a:r>
                        <a:rPr lang="en-IN" sz="1400" dirty="0" err="1">
                          <a:effectLst/>
                        </a:rPr>
                        <a:t>Sakhi</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18002332244</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991265268"/>
                  </a:ext>
                </a:extLst>
              </a:tr>
              <a:tr h="253877">
                <a:tc>
                  <a:txBody>
                    <a:bodyPr/>
                    <a:lstStyle/>
                    <a:p>
                      <a:pPr marL="27305" algn="ctr">
                        <a:lnSpc>
                          <a:spcPts val="1020"/>
                        </a:lnSpc>
                        <a:spcBef>
                          <a:spcPts val="80"/>
                        </a:spcBef>
                        <a:spcAft>
                          <a:spcPts val="0"/>
                        </a:spcAft>
                      </a:pPr>
                      <a:r>
                        <a:rPr lang="en-IN" sz="1400" dirty="0">
                          <a:effectLst/>
                        </a:rPr>
                        <a:t>Women power line (Uttar Pradesh)</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R="90805" algn="ctr">
                        <a:lnSpc>
                          <a:spcPts val="1020"/>
                        </a:lnSpc>
                        <a:spcBef>
                          <a:spcPts val="80"/>
                        </a:spcBef>
                        <a:spcAft>
                          <a:spcPts val="0"/>
                        </a:spcAft>
                      </a:pPr>
                      <a:r>
                        <a:rPr lang="en-IN" sz="1400" dirty="0">
                          <a:effectLst/>
                        </a:rPr>
                        <a:t>1090</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971822517"/>
                  </a:ext>
                </a:extLst>
              </a:tr>
              <a:tr h="370061">
                <a:tc>
                  <a:txBody>
                    <a:bodyPr/>
                    <a:lstStyle/>
                    <a:p>
                      <a:pPr marL="27305" algn="ctr">
                        <a:lnSpc>
                          <a:spcPts val="1020"/>
                        </a:lnSpc>
                        <a:spcBef>
                          <a:spcPts val="80"/>
                        </a:spcBef>
                        <a:spcAft>
                          <a:spcPts val="0"/>
                        </a:spcAft>
                      </a:pPr>
                      <a:r>
                        <a:rPr lang="en-IN" sz="1400" dirty="0">
                          <a:effectLst/>
                        </a:rPr>
                        <a:t>Women in Governance (Assam)</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6003214180</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838712978"/>
                  </a:ext>
                </a:extLst>
              </a:tr>
              <a:tr h="256821">
                <a:tc rowSpan="2">
                  <a:txBody>
                    <a:bodyPr/>
                    <a:lstStyle/>
                    <a:p>
                      <a:pPr marL="27305" algn="ctr">
                        <a:lnSpc>
                          <a:spcPts val="1020"/>
                        </a:lnSpc>
                        <a:spcBef>
                          <a:spcPts val="80"/>
                        </a:spcBef>
                        <a:spcAft>
                          <a:spcPts val="0"/>
                        </a:spcAft>
                      </a:pPr>
                      <a:r>
                        <a:rPr lang="en-IN" sz="1400" dirty="0">
                          <a:effectLst/>
                        </a:rPr>
                        <a:t>Shakti Shalini</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tc>
                <a:tc>
                  <a:txBody>
                    <a:bodyPr/>
                    <a:lstStyle/>
                    <a:p>
                      <a:pPr marR="90805" algn="ctr">
                        <a:lnSpc>
                          <a:spcPts val="1020"/>
                        </a:lnSpc>
                        <a:spcBef>
                          <a:spcPts val="80"/>
                        </a:spcBef>
                        <a:spcAft>
                          <a:spcPts val="0"/>
                        </a:spcAft>
                      </a:pPr>
                      <a:r>
                        <a:rPr lang="en-IN" sz="1400" dirty="0">
                          <a:effectLst/>
                        </a:rPr>
                        <a:t>(011) 24373737</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465749638"/>
                  </a:ext>
                </a:extLst>
              </a:tr>
              <a:tr h="320342">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(011) 243724379</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27861163"/>
                  </a:ext>
                </a:extLst>
              </a:tr>
            </a:tbl>
          </a:graphicData>
        </a:graphic>
      </p:graphicFrame>
      <p:graphicFrame>
        <p:nvGraphicFramePr>
          <p:cNvPr id="10" name="Table 7">
            <a:extLst>
              <a:ext uri="{FF2B5EF4-FFF2-40B4-BE49-F238E27FC236}">
                <a16:creationId xmlns:a16="http://schemas.microsoft.com/office/drawing/2014/main" xmlns="" id="{CCFCA5B7-F3A2-4125-8B7B-ADB09EC73F43}"/>
              </a:ext>
            </a:extLst>
          </p:cNvPr>
          <p:cNvGraphicFramePr>
            <a:graphicFrameLocks noGrp="1"/>
          </p:cNvGraphicFramePr>
          <p:nvPr>
            <p:extLst>
              <p:ext uri="{D42A27DB-BD31-4B8C-83A1-F6EECF244321}">
                <p14:modId xmlns:p14="http://schemas.microsoft.com/office/powerpoint/2010/main" val="4004261878"/>
              </p:ext>
            </p:extLst>
          </p:nvPr>
        </p:nvGraphicFramePr>
        <p:xfrm>
          <a:off x="6679096" y="2033034"/>
          <a:ext cx="5698319" cy="6779662"/>
        </p:xfrm>
        <a:graphic>
          <a:graphicData uri="http://schemas.openxmlformats.org/drawingml/2006/table">
            <a:tbl>
              <a:tblPr firstRow="1" firstCol="1" bandRow="1">
                <a:tableStyleId>{9D7B26C5-4107-4FEC-AEDC-1716B250A1EF}</a:tableStyleId>
              </a:tblPr>
              <a:tblGrid>
                <a:gridCol w="3761553">
                  <a:extLst>
                    <a:ext uri="{9D8B030D-6E8A-4147-A177-3AD203B41FA5}">
                      <a16:colId xmlns:a16="http://schemas.microsoft.com/office/drawing/2014/main" xmlns="" val="2101879507"/>
                    </a:ext>
                  </a:extLst>
                </a:gridCol>
                <a:gridCol w="1936766">
                  <a:extLst>
                    <a:ext uri="{9D8B030D-6E8A-4147-A177-3AD203B41FA5}">
                      <a16:colId xmlns:a16="http://schemas.microsoft.com/office/drawing/2014/main" xmlns="" val="12037629"/>
                    </a:ext>
                  </a:extLst>
                </a:gridCol>
              </a:tblGrid>
              <a:tr h="398298">
                <a:tc>
                  <a:txBody>
                    <a:bodyPr/>
                    <a:lstStyle/>
                    <a:p>
                      <a:pPr algn="ctr"/>
                      <a:r>
                        <a:rPr lang="en-US" sz="1800" kern="1200" dirty="0">
                          <a:solidFill>
                            <a:schemeClr val="bg1"/>
                          </a:solidFill>
                          <a:effectLst/>
                        </a:rPr>
                        <a:t>Organization</a:t>
                      </a:r>
                      <a:endParaRPr lang="en-IN" sz="1800" dirty="0">
                        <a:solidFill>
                          <a:schemeClr val="bg1"/>
                        </a:solidFill>
                      </a:endParaRPr>
                    </a:p>
                  </a:txBody>
                  <a:tcPr marL="89708" marR="89708" marT="44854" marB="44854">
                    <a:solidFill>
                      <a:srgbClr val="00B0F0"/>
                    </a:solidFill>
                  </a:tcPr>
                </a:tc>
                <a:tc>
                  <a:txBody>
                    <a:bodyPr/>
                    <a:lstStyle/>
                    <a:p>
                      <a:r>
                        <a:rPr lang="en-IN" sz="1800" kern="1200" dirty="0">
                          <a:solidFill>
                            <a:schemeClr val="bg1"/>
                          </a:solidFill>
                          <a:effectLst/>
                        </a:rPr>
                        <a:t>Phone Number</a:t>
                      </a:r>
                      <a:endParaRPr lang="en-IN" sz="1800" b="1" kern="1200" dirty="0">
                        <a:solidFill>
                          <a:schemeClr val="bg1"/>
                        </a:solidFill>
                        <a:effectLst/>
                        <a:latin typeface="+mn-lt"/>
                        <a:ea typeface="+mn-ea"/>
                        <a:cs typeface="+mn-cs"/>
                      </a:endParaRPr>
                    </a:p>
                  </a:txBody>
                  <a:tcPr marL="89708" marR="89708" marT="44854" marB="44854">
                    <a:solidFill>
                      <a:srgbClr val="00B0F0"/>
                    </a:solidFill>
                  </a:tcPr>
                </a:tc>
                <a:extLst>
                  <a:ext uri="{0D108BD9-81ED-4DB2-BD59-A6C34878D82A}">
                    <a16:rowId xmlns:a16="http://schemas.microsoft.com/office/drawing/2014/main" xmlns="" val="2871250153"/>
                  </a:ext>
                </a:extLst>
              </a:tr>
              <a:tr h="309245">
                <a:tc rowSpan="2">
                  <a:txBody>
                    <a:bodyPr/>
                    <a:lstStyle/>
                    <a:p>
                      <a:pPr marL="27305" algn="ctr">
                        <a:lnSpc>
                          <a:spcPts val="1020"/>
                        </a:lnSpc>
                        <a:spcBef>
                          <a:spcPts val="80"/>
                        </a:spcBef>
                        <a:spcAft>
                          <a:spcPts val="0"/>
                        </a:spcAft>
                      </a:pPr>
                      <a:r>
                        <a:rPr lang="en-IN" sz="1400" dirty="0">
                          <a:effectLst/>
                        </a:rPr>
                        <a:t>Women/police helpline</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R="90805" algn="ctr">
                        <a:lnSpc>
                          <a:spcPts val="1020"/>
                        </a:lnSpc>
                        <a:spcBef>
                          <a:spcPts val="80"/>
                        </a:spcBef>
                        <a:spcAft>
                          <a:spcPts val="0"/>
                        </a:spcAft>
                      </a:pPr>
                      <a:r>
                        <a:rPr lang="en-US" sz="1400" kern="1200" dirty="0">
                          <a:effectLst/>
                        </a:rPr>
                        <a:t>1091</a:t>
                      </a:r>
                      <a:endParaRPr lang="en-IN" sz="1400" kern="12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3891622225"/>
                  </a:ext>
                </a:extLst>
              </a:tr>
              <a:tr h="279288">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1291</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488194797"/>
                  </a:ext>
                </a:extLst>
              </a:tr>
              <a:tr h="344576">
                <a:tc>
                  <a:txBody>
                    <a:bodyPr/>
                    <a:lstStyle/>
                    <a:p>
                      <a:pPr marL="27305" algn="ctr">
                        <a:lnSpc>
                          <a:spcPts val="1020"/>
                        </a:lnSpc>
                        <a:spcBef>
                          <a:spcPts val="80"/>
                        </a:spcBef>
                        <a:spcAft>
                          <a:spcPts val="0"/>
                        </a:spcAft>
                      </a:pPr>
                      <a:r>
                        <a:rPr lang="en-IN" sz="1400" dirty="0" err="1">
                          <a:effectLst/>
                        </a:rPr>
                        <a:t>Cehat</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9029073154</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292042338"/>
                  </a:ext>
                </a:extLst>
              </a:tr>
              <a:tr h="286577">
                <a:tc>
                  <a:txBody>
                    <a:bodyPr/>
                    <a:lstStyle/>
                    <a:p>
                      <a:pPr marL="27305" algn="ctr">
                        <a:lnSpc>
                          <a:spcPts val="1020"/>
                        </a:lnSpc>
                        <a:spcBef>
                          <a:spcPts val="80"/>
                        </a:spcBef>
                        <a:spcAft>
                          <a:spcPts val="0"/>
                        </a:spcAft>
                      </a:pPr>
                      <a:r>
                        <a:rPr lang="en-IN" sz="1400" dirty="0">
                          <a:effectLst/>
                        </a:rPr>
                        <a:t>CORO</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R="90805" algn="ctr">
                        <a:lnSpc>
                          <a:spcPts val="1020"/>
                        </a:lnSpc>
                        <a:spcBef>
                          <a:spcPts val="80"/>
                        </a:spcBef>
                        <a:spcAft>
                          <a:spcPts val="0"/>
                        </a:spcAft>
                      </a:pPr>
                      <a:r>
                        <a:rPr lang="en-IN" sz="1400" dirty="0">
                          <a:effectLst/>
                        </a:rPr>
                        <a:t>9892632382</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206620602"/>
                  </a:ext>
                </a:extLst>
              </a:tr>
              <a:tr h="308515">
                <a:tc rowSpan="2">
                  <a:txBody>
                    <a:bodyPr/>
                    <a:lstStyle/>
                    <a:p>
                      <a:pPr marL="27305" algn="ctr">
                        <a:lnSpc>
                          <a:spcPts val="1020"/>
                        </a:lnSpc>
                        <a:spcBef>
                          <a:spcPts val="80"/>
                        </a:spcBef>
                        <a:spcAft>
                          <a:spcPts val="0"/>
                        </a:spcAft>
                      </a:pPr>
                      <a:r>
                        <a:rPr lang="en-IN" sz="1400" dirty="0" err="1">
                          <a:effectLst/>
                        </a:rPr>
                        <a:t>Urja</a:t>
                      </a:r>
                      <a:r>
                        <a:rPr lang="en-IN" sz="1400" dirty="0">
                          <a:effectLst/>
                        </a:rPr>
                        <a:t> Trust</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7045991985</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4241006401"/>
                  </a:ext>
                </a:extLst>
              </a:tr>
              <a:tr h="341293">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7045731583</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4162869621"/>
                  </a:ext>
                </a:extLst>
              </a:tr>
              <a:tr h="351406">
                <a:tc>
                  <a:txBody>
                    <a:bodyPr/>
                    <a:lstStyle/>
                    <a:p>
                      <a:pPr marL="27305" algn="ctr" defTabSz="914400" rtl="0" eaLnBrk="1" latinLnBrk="0" hangingPunct="1">
                        <a:lnSpc>
                          <a:spcPts val="1020"/>
                        </a:lnSpc>
                        <a:spcBef>
                          <a:spcPts val="80"/>
                        </a:spcBef>
                        <a:spcAft>
                          <a:spcPts val="0"/>
                        </a:spcAft>
                      </a:pPr>
                      <a:r>
                        <a:rPr lang="en-US" sz="1400" kern="1200" dirty="0">
                          <a:effectLst/>
                        </a:rPr>
                        <a:t>Police helpline Mumbai</a:t>
                      </a:r>
                      <a:endParaRPr lang="en-IN" sz="1400" kern="12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103</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973778324"/>
                  </a:ext>
                </a:extLst>
              </a:tr>
              <a:tr h="325077">
                <a:tc>
                  <a:txBody>
                    <a:bodyPr/>
                    <a:lstStyle/>
                    <a:p>
                      <a:pPr marL="27305" algn="ctr">
                        <a:lnSpc>
                          <a:spcPts val="1020"/>
                        </a:lnSpc>
                        <a:spcBef>
                          <a:spcPts val="80"/>
                        </a:spcBef>
                        <a:spcAft>
                          <a:spcPts val="0"/>
                        </a:spcAft>
                      </a:pPr>
                      <a:r>
                        <a:rPr lang="en-IN" sz="1400" dirty="0" err="1">
                          <a:effectLst/>
                        </a:rPr>
                        <a:t>Vishakha</a:t>
                      </a:r>
                      <a:r>
                        <a:rPr lang="en-IN" sz="1400" dirty="0">
                          <a:effectLst/>
                        </a:rPr>
                        <a:t> ( Man </a:t>
                      </a:r>
                      <a:r>
                        <a:rPr lang="en-IN" sz="1400" dirty="0" err="1">
                          <a:effectLst/>
                        </a:rPr>
                        <a:t>Samvaad</a:t>
                      </a:r>
                      <a:r>
                        <a:rPr lang="en-IN" sz="1400" dirty="0">
                          <a:effectLst/>
                        </a:rPr>
                        <a:t>)</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0" marR="90805" lvl="0" indent="0" algn="ctr" defTabSz="914400" rtl="0" eaLnBrk="1" fontAlgn="auto" latinLnBrk="0" hangingPunct="1">
                        <a:lnSpc>
                          <a:spcPts val="1020"/>
                        </a:lnSpc>
                        <a:spcBef>
                          <a:spcPts val="80"/>
                        </a:spcBef>
                        <a:spcAft>
                          <a:spcPts val="0"/>
                        </a:spcAft>
                        <a:buClrTx/>
                        <a:buSzTx/>
                        <a:buFontTx/>
                        <a:buNone/>
                        <a:tabLst/>
                        <a:defRPr/>
                      </a:pPr>
                      <a:r>
                        <a:rPr lang="en-IN" sz="1400" kern="1200" dirty="0">
                          <a:effectLst/>
                        </a:rPr>
                        <a:t>18001800018</a:t>
                      </a:r>
                      <a:endParaRPr lang="en-IN" sz="1400" kern="120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940314823"/>
                  </a:ext>
                </a:extLst>
              </a:tr>
              <a:tr h="565046">
                <a:tc>
                  <a:txBody>
                    <a:bodyPr/>
                    <a:lstStyle/>
                    <a:p>
                      <a:pPr marL="27305" algn="ctr">
                        <a:lnSpc>
                          <a:spcPct val="100000"/>
                        </a:lnSpc>
                        <a:spcBef>
                          <a:spcPts val="80"/>
                        </a:spcBef>
                        <a:spcAft>
                          <a:spcPts val="0"/>
                        </a:spcAft>
                      </a:pPr>
                      <a:r>
                        <a:rPr lang="en-IN" sz="1400" dirty="0" err="1">
                          <a:effectLst/>
                        </a:rPr>
                        <a:t>Vishakha</a:t>
                      </a:r>
                      <a:r>
                        <a:rPr lang="en-IN" sz="1400" dirty="0">
                          <a:effectLst/>
                        </a:rPr>
                        <a:t> </a:t>
                      </a:r>
                      <a:r>
                        <a:rPr lang="en-IN" sz="1400" dirty="0" err="1">
                          <a:effectLst/>
                        </a:rPr>
                        <a:t>Mahila</a:t>
                      </a:r>
                      <a:r>
                        <a:rPr lang="en-IN" sz="1400" dirty="0">
                          <a:effectLst/>
                        </a:rPr>
                        <a:t> Salah Evam Suraksha Kendra</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(0294) 2488339</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514440537"/>
                  </a:ext>
                </a:extLst>
              </a:tr>
              <a:tr h="466893">
                <a:tc>
                  <a:txBody>
                    <a:bodyPr/>
                    <a:lstStyle/>
                    <a:p>
                      <a:pPr marL="27305" algn="ctr">
                        <a:lnSpc>
                          <a:spcPct val="100000"/>
                        </a:lnSpc>
                        <a:spcBef>
                          <a:spcPts val="80"/>
                        </a:spcBef>
                        <a:spcAft>
                          <a:spcPts val="0"/>
                        </a:spcAft>
                      </a:pPr>
                      <a:r>
                        <a:rPr lang="en-IN" sz="1400" dirty="0" err="1">
                          <a:effectLst/>
                        </a:rPr>
                        <a:t>Vishakha</a:t>
                      </a:r>
                      <a:r>
                        <a:rPr lang="en-IN" sz="1400" dirty="0">
                          <a:effectLst/>
                        </a:rPr>
                        <a:t> </a:t>
                      </a:r>
                      <a:r>
                        <a:rPr lang="en-IN" sz="1400" dirty="0" err="1">
                          <a:effectLst/>
                        </a:rPr>
                        <a:t>Mahila</a:t>
                      </a:r>
                      <a:r>
                        <a:rPr lang="en-IN" sz="1400" dirty="0">
                          <a:effectLst/>
                        </a:rPr>
                        <a:t> Salah Evam Suraksha Kendra</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R="90805" algn="ctr">
                        <a:lnSpc>
                          <a:spcPts val="1020"/>
                        </a:lnSpc>
                        <a:spcBef>
                          <a:spcPts val="80"/>
                        </a:spcBef>
                        <a:spcAft>
                          <a:spcPts val="0"/>
                        </a:spcAft>
                      </a:pPr>
                      <a:r>
                        <a:rPr lang="en-IN" sz="1400" dirty="0">
                          <a:effectLst/>
                        </a:rPr>
                        <a:t>(0151) 2226121</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184260024"/>
                  </a:ext>
                </a:extLst>
              </a:tr>
              <a:tr h="365031">
                <a:tc>
                  <a:txBody>
                    <a:bodyPr/>
                    <a:lstStyle/>
                    <a:p>
                      <a:pPr marL="27305" algn="ctr">
                        <a:lnSpc>
                          <a:spcPts val="1020"/>
                        </a:lnSpc>
                        <a:spcBef>
                          <a:spcPts val="80"/>
                        </a:spcBef>
                        <a:spcAft>
                          <a:spcPts val="0"/>
                        </a:spcAft>
                      </a:pPr>
                      <a:r>
                        <a:rPr lang="en-IN" sz="1400" dirty="0" err="1">
                          <a:effectLst/>
                        </a:rPr>
                        <a:t>Vishakha</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7425018111</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187370508"/>
                  </a:ext>
                </a:extLst>
              </a:tr>
              <a:tr h="382129">
                <a:tc rowSpan="3">
                  <a:txBody>
                    <a:bodyPr/>
                    <a:lstStyle/>
                    <a:p>
                      <a:pPr marL="27305" algn="ctr">
                        <a:lnSpc>
                          <a:spcPts val="1020"/>
                        </a:lnSpc>
                        <a:spcBef>
                          <a:spcPts val="80"/>
                        </a:spcBef>
                        <a:spcAft>
                          <a:spcPts val="0"/>
                        </a:spcAft>
                      </a:pPr>
                      <a:r>
                        <a:rPr lang="en-IN" sz="1400" dirty="0" err="1">
                          <a:effectLst/>
                        </a:rPr>
                        <a:t>iCall</a:t>
                      </a:r>
                      <a:r>
                        <a:rPr lang="en-IN" sz="1400" dirty="0">
                          <a:effectLst/>
                        </a:rPr>
                        <a:t> - TISS</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R="90805" algn="ctr">
                        <a:lnSpc>
                          <a:spcPts val="1020"/>
                        </a:lnSpc>
                        <a:spcBef>
                          <a:spcPts val="80"/>
                        </a:spcBef>
                        <a:spcAft>
                          <a:spcPts val="0"/>
                        </a:spcAft>
                      </a:pPr>
                      <a:r>
                        <a:rPr lang="en-IN" sz="1400" dirty="0">
                          <a:effectLst/>
                        </a:rPr>
                        <a:t>9920241248</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991265268"/>
                  </a:ext>
                </a:extLst>
              </a:tr>
              <a:tr h="354338">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8369799513</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2554828018"/>
                  </a:ext>
                </a:extLst>
              </a:tr>
              <a:tr h="368234">
                <a:tc vMerge="1">
                  <a:txBody>
                    <a:bodyPr/>
                    <a:lstStyle/>
                    <a:p>
                      <a:endParaRPr lang="en-IN"/>
                    </a:p>
                  </a:txBody>
                  <a:tcPr/>
                </a:tc>
                <a:tc>
                  <a:txBody>
                    <a:bodyPr/>
                    <a:lstStyle/>
                    <a:p>
                      <a:pPr marR="90805" algn="ctr">
                        <a:lnSpc>
                          <a:spcPts val="1020"/>
                        </a:lnSpc>
                        <a:spcBef>
                          <a:spcPts val="80"/>
                        </a:spcBef>
                        <a:spcAft>
                          <a:spcPts val="0"/>
                        </a:spcAft>
                      </a:pPr>
                      <a:r>
                        <a:rPr lang="en-IN" sz="1400" dirty="0">
                          <a:effectLst/>
                        </a:rPr>
                        <a:t>9372048501</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594880509"/>
                  </a:ext>
                </a:extLst>
              </a:tr>
              <a:tr h="396025">
                <a:tc>
                  <a:txBody>
                    <a:bodyPr/>
                    <a:lstStyle/>
                    <a:p>
                      <a:pPr marL="27305" algn="ctr">
                        <a:lnSpc>
                          <a:spcPts val="1020"/>
                        </a:lnSpc>
                        <a:spcBef>
                          <a:spcPts val="80"/>
                        </a:spcBef>
                        <a:spcAft>
                          <a:spcPts val="0"/>
                        </a:spcAft>
                      </a:pPr>
                      <a:r>
                        <a:rPr lang="en-IN" sz="1400" dirty="0">
                          <a:effectLst/>
                        </a:rPr>
                        <a:t>Saheli</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(011) 2461 6484</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971822517"/>
                  </a:ext>
                </a:extLst>
              </a:tr>
              <a:tr h="526873">
                <a:tc>
                  <a:txBody>
                    <a:bodyPr/>
                    <a:lstStyle/>
                    <a:p>
                      <a:pPr marL="27305" algn="ctr">
                        <a:lnSpc>
                          <a:spcPts val="1020"/>
                        </a:lnSpc>
                        <a:spcBef>
                          <a:spcPts val="80"/>
                        </a:spcBef>
                        <a:spcAft>
                          <a:spcPts val="0"/>
                        </a:spcAft>
                      </a:pPr>
                      <a:r>
                        <a:rPr lang="en-IN" sz="1400" dirty="0">
                          <a:effectLst/>
                        </a:rPr>
                        <a:t>Bhumika Women's</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R="90805" algn="ctr">
                        <a:lnSpc>
                          <a:spcPts val="1020"/>
                        </a:lnSpc>
                        <a:spcBef>
                          <a:spcPts val="80"/>
                        </a:spcBef>
                        <a:spcAft>
                          <a:spcPts val="0"/>
                        </a:spcAft>
                      </a:pPr>
                      <a:r>
                        <a:rPr lang="en-IN" sz="1400" dirty="0">
                          <a:effectLst/>
                        </a:rPr>
                        <a:t>18004252908</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838712978"/>
                  </a:ext>
                </a:extLst>
              </a:tr>
              <a:tr h="410818">
                <a:tc>
                  <a:txBody>
                    <a:bodyPr/>
                    <a:lstStyle/>
                    <a:p>
                      <a:pPr marL="27305" algn="ctr">
                        <a:lnSpc>
                          <a:spcPts val="1020"/>
                        </a:lnSpc>
                        <a:spcBef>
                          <a:spcPts val="80"/>
                        </a:spcBef>
                        <a:spcAft>
                          <a:spcPts val="0"/>
                        </a:spcAft>
                      </a:pPr>
                      <a:r>
                        <a:rPr lang="en-US" sz="1400" dirty="0" err="1">
                          <a:effectLst/>
                        </a:rPr>
                        <a:t>Shaheen</a:t>
                      </a:r>
                      <a:r>
                        <a:rPr lang="en-US" sz="1400" dirty="0">
                          <a:effectLst/>
                        </a:rPr>
                        <a:t> Women's Resource and Welfare</a:t>
                      </a:r>
                      <a:endParaRPr lang="en-IN" sz="1400" dirty="0">
                        <a:effectLst/>
                        <a:latin typeface="+mj-lt"/>
                        <a:ea typeface="Calibri" panose="020F0502020204030204" pitchFamily="34" charset="0"/>
                        <a:cs typeface="Times New Roman" panose="02020603050405020304" pitchFamily="18" charset="0"/>
                      </a:endParaRPr>
                    </a:p>
                  </a:txBody>
                  <a:tcPr marL="89708" marR="89708" marT="44854" marB="44854" anchor="ctr">
                    <a:solidFill>
                      <a:srgbClr val="00B0F0">
                        <a:alpha val="20000"/>
                      </a:srgbClr>
                    </a:solidFill>
                  </a:tcPr>
                </a:tc>
                <a:tc>
                  <a:txBody>
                    <a:bodyPr/>
                    <a:lstStyle/>
                    <a:p>
                      <a:pPr marR="90805" algn="ctr">
                        <a:lnSpc>
                          <a:spcPts val="1020"/>
                        </a:lnSpc>
                        <a:spcBef>
                          <a:spcPts val="80"/>
                        </a:spcBef>
                        <a:spcAft>
                          <a:spcPts val="0"/>
                        </a:spcAft>
                      </a:pPr>
                      <a:r>
                        <a:rPr lang="en-IN" sz="1400" dirty="0">
                          <a:effectLst/>
                        </a:rPr>
                        <a:t>9885050588</a:t>
                      </a:r>
                      <a:endParaRPr lang="en-IN" sz="1400" dirty="0">
                        <a:effectLst/>
                        <a:latin typeface="+mj-lt"/>
                        <a:ea typeface="Calibri" panose="020F0502020204030204" pitchFamily="34" charset="0"/>
                        <a:cs typeface="Times New Roman" panose="02020603050405020304" pitchFamily="18" charset="0"/>
                      </a:endParaRPr>
                    </a:p>
                  </a:txBody>
                  <a:tcPr marL="0" marR="0" marT="0" marB="0" anchor="ctr">
                    <a:solidFill>
                      <a:srgbClr val="00B0F0">
                        <a:alpha val="20000"/>
                      </a:srgbClr>
                    </a:solidFill>
                  </a:tcPr>
                </a:tc>
                <a:extLst>
                  <a:ext uri="{0D108BD9-81ED-4DB2-BD59-A6C34878D82A}">
                    <a16:rowId xmlns:a16="http://schemas.microsoft.com/office/drawing/2014/main" xmlns="" val="1465749638"/>
                  </a:ext>
                </a:extLst>
              </a:tr>
            </a:tbl>
          </a:graphicData>
        </a:graphic>
      </p:graphicFrame>
    </p:spTree>
    <p:extLst>
      <p:ext uri="{BB962C8B-B14F-4D97-AF65-F5344CB8AC3E}">
        <p14:creationId xmlns:p14="http://schemas.microsoft.com/office/powerpoint/2010/main" val="39706618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9D246FF-84D1-44D9-AF85-B4E615501519}"/>
              </a:ext>
            </a:extLst>
          </p:cNvPr>
          <p:cNvSpPr/>
          <p:nvPr/>
        </p:nvSpPr>
        <p:spPr>
          <a:xfrm>
            <a:off x="-1" y="526473"/>
            <a:ext cx="5558567" cy="7498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609023"/>
            <a:ext cx="4895892" cy="584775"/>
          </a:xfrm>
          <a:prstGeom prst="rect">
            <a:avLst/>
          </a:prstGeom>
        </p:spPr>
        <p:txBody>
          <a:bodyPr wrap="none">
            <a:spAutoFit/>
          </a:bodyPr>
          <a:lstStyle/>
          <a:p>
            <a:r>
              <a:rPr lang="en-US" sz="3200" b="1" dirty="0">
                <a:solidFill>
                  <a:schemeClr val="bg1"/>
                </a:solidFill>
                <a:latin typeface="+mj-lt"/>
              </a:rPr>
              <a:t>How to use the manual?</a:t>
            </a:r>
          </a:p>
        </p:txBody>
      </p:sp>
      <p:sp>
        <p:nvSpPr>
          <p:cNvPr id="6" name="Rectangle 5">
            <a:extLst>
              <a:ext uri="{FF2B5EF4-FFF2-40B4-BE49-F238E27FC236}">
                <a16:creationId xmlns:a16="http://schemas.microsoft.com/office/drawing/2014/main" xmlns="" id="{628C7E60-D992-4E9A-98E5-94919F5F929B}"/>
              </a:ext>
            </a:extLst>
          </p:cNvPr>
          <p:cNvSpPr/>
          <p:nvPr/>
        </p:nvSpPr>
        <p:spPr>
          <a:xfrm>
            <a:off x="598488" y="1636713"/>
            <a:ext cx="11877874" cy="6401753"/>
          </a:xfrm>
          <a:prstGeom prst="rect">
            <a:avLst/>
          </a:prstGeom>
        </p:spPr>
        <p:txBody>
          <a:bodyPr wrap="square">
            <a:spAutoFit/>
          </a:bodyPr>
          <a:lstStyle/>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b="1" dirty="0">
                <a:solidFill>
                  <a:schemeClr val="tx1"/>
                </a:solidFill>
                <a:uFill>
                  <a:solidFill>
                    <a:srgbClr val="000000"/>
                  </a:solidFill>
                </a:uFill>
                <a:latin typeface="+mn-lt"/>
                <a:cs typeface="Calibri" panose="020F0502020204030204" pitchFamily="34" charset="0"/>
              </a:rPr>
              <a:t>The manual contains simple methods to manage anxiety and stress among children.</a:t>
            </a:r>
            <a:r>
              <a:rPr lang="en-US" sz="2000" dirty="0">
                <a:solidFill>
                  <a:schemeClr val="tx1"/>
                </a:solidFill>
                <a:uFill>
                  <a:solidFill>
                    <a:srgbClr val="000000"/>
                  </a:solidFill>
                </a:uFill>
                <a:latin typeface="+mn-lt"/>
                <a:cs typeface="Calibri" panose="020F0502020204030204" pitchFamily="34" charset="0"/>
              </a:rPr>
              <a:t> These are recreational and relaxing. Before using them, make sure children are in a calm and relaxing environment. Follow the instructions given before each activity. However, do not force children or adolescents to go through any of these activities if they do not want to. They should be allowed to participate on their own. </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b="1" dirty="0">
                <a:solidFill>
                  <a:schemeClr val="tx1"/>
                </a:solidFill>
                <a:uFill>
                  <a:solidFill>
                    <a:srgbClr val="000000"/>
                  </a:solidFill>
                </a:uFill>
                <a:latin typeface="+mn-lt"/>
                <a:cs typeface="Calibri" panose="020F0502020204030204" pitchFamily="34" charset="0"/>
              </a:rPr>
              <a:t>The activities described in the manual can be used with two age groups of children, the younger children (6-10 years) and adolescents (11-19 years). </a:t>
            </a:r>
            <a:r>
              <a:rPr lang="en-US" sz="2000" dirty="0">
                <a:solidFill>
                  <a:schemeClr val="tx1"/>
                </a:solidFill>
                <a:uFill>
                  <a:solidFill>
                    <a:srgbClr val="000000"/>
                  </a:solidFill>
                </a:uFill>
                <a:latin typeface="+mn-lt"/>
                <a:cs typeface="Calibri" panose="020F0502020204030204" pitchFamily="34" charset="0"/>
              </a:rPr>
              <a:t>These are suggestive activities, and parents and caregivers are encouraged to add many more similar ones. However some activities may be used for both age groups, for example creating a story board.</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b="1" dirty="0">
                <a:solidFill>
                  <a:schemeClr val="tx1"/>
                </a:solidFill>
                <a:uFill>
                  <a:solidFill>
                    <a:srgbClr val="000000"/>
                  </a:solidFill>
                </a:uFill>
                <a:latin typeface="+mn-lt"/>
                <a:cs typeface="Calibri" panose="020F0502020204030204" pitchFamily="34" charset="0"/>
              </a:rPr>
              <a:t>Use the activities and information packages provided in this manual to talk to children about COVID 19 and its effects. </a:t>
            </a:r>
            <a:r>
              <a:rPr lang="en-US" sz="2000" dirty="0">
                <a:solidFill>
                  <a:schemeClr val="tx1"/>
                </a:solidFill>
                <a:uFill>
                  <a:solidFill>
                    <a:srgbClr val="000000"/>
                  </a:solidFill>
                </a:uFill>
                <a:latin typeface="+mn-lt"/>
                <a:cs typeface="Calibri" panose="020F0502020204030204" pitchFamily="34" charset="0"/>
              </a:rPr>
              <a:t>Enable them to express their emotions freely. Set up a particular time of the day to conduct the activities. </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b="1" dirty="0">
                <a:solidFill>
                  <a:schemeClr val="tx1"/>
                </a:solidFill>
                <a:uFill>
                  <a:solidFill>
                    <a:srgbClr val="000000"/>
                  </a:solidFill>
                </a:uFill>
                <a:latin typeface="+mn-lt"/>
                <a:cs typeface="Calibri" panose="020F0502020204030204" pitchFamily="34" charset="0"/>
              </a:rPr>
              <a:t>If the pages for coloring cannot be printed for children, they may be shown to them on a smart phone or computer, and encouraged to draw and </a:t>
            </a:r>
            <a:r>
              <a:rPr lang="en-US" sz="2000" b="1" dirty="0" err="1">
                <a:solidFill>
                  <a:schemeClr val="tx1"/>
                </a:solidFill>
                <a:uFill>
                  <a:solidFill>
                    <a:srgbClr val="000000"/>
                  </a:solidFill>
                </a:uFill>
                <a:latin typeface="+mn-lt"/>
                <a:cs typeface="Calibri" panose="020F0502020204030204" pitchFamily="34" charset="0"/>
              </a:rPr>
              <a:t>colour</a:t>
            </a:r>
            <a:r>
              <a:rPr lang="en-US" sz="2000" b="1" dirty="0">
                <a:solidFill>
                  <a:schemeClr val="tx1"/>
                </a:solidFill>
                <a:uFill>
                  <a:solidFill>
                    <a:srgbClr val="000000"/>
                  </a:solidFill>
                </a:uFill>
                <a:latin typeface="+mn-lt"/>
                <a:cs typeface="Calibri" panose="020F0502020204030204" pitchFamily="34" charset="0"/>
              </a:rPr>
              <a:t> on their own. </a:t>
            </a:r>
            <a:r>
              <a:rPr lang="en-US" sz="2000" dirty="0">
                <a:solidFill>
                  <a:schemeClr val="tx1"/>
                </a:solidFill>
                <a:uFill>
                  <a:solidFill>
                    <a:srgbClr val="000000"/>
                  </a:solidFill>
                </a:uFill>
                <a:latin typeface="+mn-lt"/>
                <a:cs typeface="Calibri" panose="020F0502020204030204" pitchFamily="34" charset="0"/>
              </a:rPr>
              <a:t>Topics depicted in the manual are suggestive; children should be allowed to explore their creativity, and you can also adjust and create additional activities with the materials provided. </a:t>
            </a:r>
          </a:p>
          <a:p>
            <a:pPr marL="714375" indent="-528638" algn="l" defTabSz="572516">
              <a:spcBef>
                <a:spcPts val="400"/>
              </a:spcBef>
              <a:spcAft>
                <a:spcPts val="400"/>
              </a:spcAft>
              <a:buSzPct val="135000"/>
              <a:buFont typeface="Arial" panose="020B0604020202020204" pitchFamily="34" charset="0"/>
              <a:buChar char="•"/>
              <a:defRPr sz="2254">
                <a:uFill>
                  <a:solidFill>
                    <a:srgbClr val="000000"/>
                  </a:solidFill>
                </a:uFill>
                <a:latin typeface="Calibri"/>
                <a:ea typeface="Calibri"/>
                <a:cs typeface="Calibri"/>
                <a:sym typeface="Calibri"/>
              </a:defRPr>
            </a:pPr>
            <a:r>
              <a:rPr lang="en-US" sz="2000" b="1" dirty="0">
                <a:solidFill>
                  <a:schemeClr val="tx1"/>
                </a:solidFill>
                <a:uFill>
                  <a:solidFill>
                    <a:srgbClr val="000000"/>
                  </a:solidFill>
                </a:uFill>
                <a:latin typeface="+mn-lt"/>
                <a:cs typeface="Calibri" panose="020F0502020204030204" pitchFamily="34" charset="0"/>
              </a:rPr>
              <a:t>CHILDLINE functionaries and NGO frontline workers can support parents and caregivers to carry out the activities. </a:t>
            </a:r>
          </a:p>
          <a:p>
            <a:pPr algn="l" defTabSz="572516">
              <a:defRPr sz="2254">
                <a:uFill>
                  <a:solidFill>
                    <a:srgbClr val="000000"/>
                  </a:solidFill>
                </a:uFill>
                <a:latin typeface="Calibri"/>
                <a:ea typeface="Calibri"/>
                <a:cs typeface="Calibri"/>
                <a:sym typeface="Calibri"/>
              </a:defRPr>
            </a:pPr>
            <a:endParaRPr lang="en-US" sz="2000" dirty="0">
              <a:latin typeface="+mn-lt"/>
              <a:cs typeface="Calibri" panose="020F0502020204030204" pitchFamily="34" charset="0"/>
            </a:endParaRPr>
          </a:p>
        </p:txBody>
      </p:sp>
      <p:pic>
        <p:nvPicPr>
          <p:cNvPr id="7" name="Picture 6" descr="A picture containing tableware, plate&#10;&#10;Description automatically generated">
            <a:extLst>
              <a:ext uri="{FF2B5EF4-FFF2-40B4-BE49-F238E27FC236}">
                <a16:creationId xmlns:a16="http://schemas.microsoft.com/office/drawing/2014/main" xmlns="" id="{6DE7283A-A4FF-4D09-92C5-6186A9FE7A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3795" y="337453"/>
            <a:ext cx="1068605" cy="1068605"/>
          </a:xfrm>
          <a:prstGeom prst="rect">
            <a:avLst/>
          </a:prstGeom>
        </p:spPr>
      </p:pic>
    </p:spTree>
    <p:extLst>
      <p:ext uri="{BB962C8B-B14F-4D97-AF65-F5344CB8AC3E}">
        <p14:creationId xmlns:p14="http://schemas.microsoft.com/office/powerpoint/2010/main" val="18975092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50F3341-FC22-459B-A40D-A2DCF9C570A9}"/>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Acknowledgements</a:t>
            </a:r>
          </a:p>
        </p:txBody>
      </p:sp>
      <p:sp>
        <p:nvSpPr>
          <p:cNvPr id="3" name="TextBox 2">
            <a:extLst>
              <a:ext uri="{FF2B5EF4-FFF2-40B4-BE49-F238E27FC236}">
                <a16:creationId xmlns:a16="http://schemas.microsoft.com/office/drawing/2014/main" xmlns="" id="{8194659E-7EB2-4DD5-900A-DF046B27C952}"/>
              </a:ext>
            </a:extLst>
          </p:cNvPr>
          <p:cNvSpPr txBox="1"/>
          <p:nvPr/>
        </p:nvSpPr>
        <p:spPr>
          <a:xfrm>
            <a:off x="627385" y="1636713"/>
            <a:ext cx="11994106" cy="3785652"/>
          </a:xfrm>
          <a:prstGeom prst="rect">
            <a:avLst/>
          </a:prstGeom>
          <a:noFill/>
        </p:spPr>
        <p:txBody>
          <a:bodyPr wrap="square" rtlCol="0">
            <a:spAutoFit/>
          </a:bodyPr>
          <a:lstStyle/>
          <a:p>
            <a:pPr algn="l" defTabSz="467359">
              <a:lnSpc>
                <a:spcPct val="120000"/>
              </a:lnSpc>
              <a:defRPr sz="2300">
                <a:latin typeface="Calibri"/>
                <a:ea typeface="Calibri"/>
                <a:cs typeface="Calibri"/>
                <a:sym typeface="Calibri"/>
              </a:defRPr>
            </a:pPr>
            <a:r>
              <a:rPr lang="en-US" sz="2000" dirty="0">
                <a:latin typeface="+mj-lt"/>
              </a:rPr>
              <a:t>The training and resource material in this toolkit for ‘P</a:t>
            </a:r>
            <a:r>
              <a:rPr lang="en-US" sz="2000" dirty="0">
                <a:uFill>
                  <a:solidFill>
                    <a:srgbClr val="00B0F0"/>
                  </a:solidFill>
                </a:uFill>
                <a:latin typeface="+mj-lt"/>
              </a:rPr>
              <a:t>sychosocial Support for Children during COVID-19’ has been carefully curated with inputs from the following</a:t>
            </a:r>
            <a:r>
              <a:rPr lang="en-US" sz="2000" dirty="0">
                <a:latin typeface="+mj-lt"/>
              </a:rPr>
              <a:t> for UNICEF India Country Office and CHILDLINE India Foundation</a:t>
            </a:r>
            <a:r>
              <a:rPr lang="en-US" sz="2000" dirty="0">
                <a:uFill>
                  <a:solidFill>
                    <a:srgbClr val="00B0F0"/>
                  </a:solidFill>
                </a:uFill>
                <a:latin typeface="+mj-lt"/>
              </a:rPr>
              <a:t>:</a:t>
            </a:r>
          </a:p>
          <a:p>
            <a:pPr algn="l" defTabSz="467359">
              <a:lnSpc>
                <a:spcPct val="120000"/>
              </a:lnSpc>
              <a:defRPr sz="2300">
                <a:uFill>
                  <a:solidFill>
                    <a:srgbClr val="00B0F0"/>
                  </a:solidFill>
                </a:uFill>
                <a:latin typeface="Calibri"/>
                <a:ea typeface="Calibri"/>
                <a:cs typeface="Calibri"/>
                <a:sym typeface="Calibri"/>
              </a:defRPr>
            </a:pPr>
            <a:endParaRPr lang="en-US" sz="2000" dirty="0">
              <a:uFill>
                <a:solidFill>
                  <a:srgbClr val="00B0F0"/>
                </a:solidFill>
              </a:uFill>
              <a:latin typeface="+mj-lt"/>
            </a:endParaRPr>
          </a:p>
          <a:p>
            <a:pPr marL="342900" indent="-342900" algn="l" defTabSz="467359">
              <a:lnSpc>
                <a:spcPct val="120000"/>
              </a:lnSpc>
              <a:buSzPct val="135000"/>
              <a:buFont typeface="Arial" panose="020B0604020202020204" pitchFamily="34" charset="0"/>
              <a:buChar char="•"/>
              <a:defRPr sz="2300">
                <a:latin typeface="Calibri"/>
                <a:ea typeface="Calibri"/>
                <a:cs typeface="Calibri"/>
                <a:sym typeface="Calibri"/>
              </a:defRPr>
            </a:pPr>
            <a:r>
              <a:rPr lang="en-US" sz="2000" dirty="0">
                <a:latin typeface="+mj-lt"/>
              </a:rPr>
              <a:t>Toolkit content developed, curated &amp; designed by Ms. </a:t>
            </a:r>
            <a:r>
              <a:rPr lang="en-US" sz="2000" dirty="0" err="1">
                <a:latin typeface="+mj-lt"/>
              </a:rPr>
              <a:t>Sonal</a:t>
            </a:r>
            <a:r>
              <a:rPr lang="en-US" sz="2000" dirty="0">
                <a:latin typeface="+mj-lt"/>
              </a:rPr>
              <a:t> Kapoor and Mr. Jaswinder Singh, </a:t>
            </a:r>
            <a:r>
              <a:rPr lang="en-US" sz="2000" u="sng" dirty="0" err="1">
                <a:solidFill>
                  <a:srgbClr val="0000FF"/>
                </a:solidFill>
                <a:uFill>
                  <a:solidFill>
                    <a:srgbClr val="0000FF"/>
                  </a:solidFill>
                </a:uFill>
                <a:latin typeface="+mj-lt"/>
                <a:hlinkClick r:id="rId2"/>
              </a:rPr>
              <a:t>Protsahan</a:t>
            </a:r>
            <a:r>
              <a:rPr lang="en-US" sz="2000" u="sng" dirty="0">
                <a:solidFill>
                  <a:srgbClr val="0000FF"/>
                </a:solidFill>
                <a:uFill>
                  <a:solidFill>
                    <a:srgbClr val="0000FF"/>
                  </a:solidFill>
                </a:uFill>
                <a:latin typeface="+mj-lt"/>
                <a:hlinkClick r:id="rId2"/>
              </a:rPr>
              <a:t> India Foundation</a:t>
            </a:r>
            <a:r>
              <a:rPr lang="en-US" sz="2000" dirty="0">
                <a:latin typeface="+mj-lt"/>
              </a:rPr>
              <a:t>, New Delhi, India</a:t>
            </a:r>
          </a:p>
          <a:p>
            <a:pPr marL="342900" indent="-342900" algn="l" defTabSz="467359">
              <a:lnSpc>
                <a:spcPct val="120000"/>
              </a:lnSpc>
              <a:buSzPct val="135000"/>
              <a:buFont typeface="Arial" panose="020B0604020202020204" pitchFamily="34" charset="0"/>
              <a:buChar char="•"/>
              <a:defRPr sz="2300">
                <a:latin typeface="Calibri"/>
                <a:ea typeface="Calibri"/>
                <a:cs typeface="Calibri"/>
                <a:sym typeface="Calibri"/>
              </a:defRPr>
            </a:pPr>
            <a:r>
              <a:rPr lang="en-US" sz="2000" dirty="0">
                <a:latin typeface="+mj-lt"/>
              </a:rPr>
              <a:t>Original Mandala art using animal symbolism contributed for this kit by artist Ms. Elena </a:t>
            </a:r>
            <a:r>
              <a:rPr lang="en-US" sz="2000" dirty="0" err="1">
                <a:latin typeface="+mj-lt"/>
              </a:rPr>
              <a:t>Rockinger</a:t>
            </a:r>
            <a:r>
              <a:rPr lang="en-US" sz="2000" dirty="0">
                <a:latin typeface="+mj-lt"/>
              </a:rPr>
              <a:t> from Germany</a:t>
            </a:r>
          </a:p>
          <a:p>
            <a:pPr marL="342900" indent="-342900" algn="l" defTabSz="467359">
              <a:lnSpc>
                <a:spcPct val="120000"/>
              </a:lnSpc>
              <a:buSzPct val="135000"/>
              <a:buFont typeface="Arial" panose="020B0604020202020204" pitchFamily="34" charset="0"/>
              <a:buChar char="•"/>
              <a:defRPr sz="2300">
                <a:latin typeface="Calibri"/>
                <a:ea typeface="Calibri"/>
                <a:cs typeface="Calibri"/>
                <a:sym typeface="Calibri"/>
              </a:defRPr>
            </a:pPr>
            <a:r>
              <a:rPr lang="en-US" sz="2000" dirty="0">
                <a:latin typeface="+mj-lt"/>
              </a:rPr>
              <a:t>Original illustrations have been contributed by freelance artist Ms. </a:t>
            </a:r>
            <a:r>
              <a:rPr lang="en-US" sz="2000" dirty="0" err="1">
                <a:latin typeface="+mj-lt"/>
              </a:rPr>
              <a:t>Isha</a:t>
            </a:r>
            <a:r>
              <a:rPr lang="en-US" sz="2000" dirty="0">
                <a:latin typeface="+mj-lt"/>
              </a:rPr>
              <a:t> </a:t>
            </a:r>
            <a:r>
              <a:rPr lang="en-US" sz="2000" dirty="0" err="1">
                <a:latin typeface="+mj-lt"/>
              </a:rPr>
              <a:t>Tangadpalliwar</a:t>
            </a:r>
            <a:r>
              <a:rPr lang="en-US" sz="2000" dirty="0">
                <a:latin typeface="+mj-lt"/>
              </a:rPr>
              <a:t>, Pune, India</a:t>
            </a:r>
          </a:p>
          <a:p>
            <a:pPr algn="l"/>
            <a:endParaRPr lang="en-IN" sz="2000" dirty="0">
              <a:latin typeface="+mj-lt"/>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https://www.heretohelp.bc.ca/infosheet/covid-19-and-anxiety…"/>
          <p:cNvSpPr txBox="1">
            <a:spLocks noGrp="1"/>
          </p:cNvSpPr>
          <p:nvPr>
            <p:ph type="body" idx="4294967295"/>
          </p:nvPr>
        </p:nvSpPr>
        <p:spPr>
          <a:xfrm>
            <a:off x="598488" y="1636713"/>
            <a:ext cx="11898312" cy="8141711"/>
          </a:xfrm>
          <a:prstGeom prst="rect">
            <a:avLst/>
          </a:prstGeom>
        </p:spPr>
        <p:txBody>
          <a:bodyPr>
            <a:normAutofit/>
          </a:bodyPr>
          <a:lstStyle/>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a:t>Inter Agency Standing Committee (IASC) ADDRESSING MENTAL HEALTH AND PSYCHOSOCIAL ASPECTS  OF COVID-19 OUTBREAK. February 2020</a:t>
            </a:r>
          </a:p>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a:t>The Alliance for Child Protection in Humanitarian Action; Technical  Note: Protection of Children during the Coronavirus Pandemic</a:t>
            </a:r>
          </a:p>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a:t>Talking With Children: Tips for Caregivers, Parents, and Teachers During Infectious Disease </a:t>
            </a:r>
            <a:r>
              <a:rPr dirty="0" err="1"/>
              <a:t>Outbreaks,https</a:t>
            </a:r>
            <a:r>
              <a:rPr dirty="0"/>
              <a:t>://store.samhsa.gov/product/Talking-With-Children-Tips-for-Caregivers-Parents-and-Teachers-During-Infectious-Disease-Outbreaks/SMA14-4886</a:t>
            </a:r>
          </a:p>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a:t>Coping With Stress During Infectious Disease </a:t>
            </a:r>
            <a:r>
              <a:rPr dirty="0" err="1"/>
              <a:t>Outbreaks,https</a:t>
            </a:r>
            <a:r>
              <a:rPr dirty="0"/>
              <a:t>://store.samhsa.gov/product/Coping-with-Stress-During-Infectious-Disease-Outbreaks/sma14-4885C</a:t>
            </a:r>
          </a:p>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a:t>CDC, WHO, UNICEF, </a:t>
            </a:r>
            <a:r>
              <a:rPr dirty="0" err="1"/>
              <a:t>MoHFW</a:t>
            </a:r>
            <a:r>
              <a:rPr dirty="0"/>
              <a:t> (Government of India) official websites and open source communication collateral</a:t>
            </a:r>
          </a:p>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a:t>UNFPA technical brief on Covid-19: A Gender lens: </a:t>
            </a:r>
            <a:r>
              <a:rPr u="sng" dirty="0">
                <a:solidFill>
                  <a:srgbClr val="0000FF"/>
                </a:solidFill>
                <a:uFill>
                  <a:solidFill>
                    <a:srgbClr val="0000FF"/>
                  </a:solidFill>
                </a:uFill>
                <a:hlinkClick r:id="rId2"/>
              </a:rPr>
              <a:t>https://www.unfpa.org/sites/default/files/resource-pdf/COVID-19_A_Gender_Lens_Guidance_Note.pdf</a:t>
            </a:r>
          </a:p>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a:t>Counseling Activities and Sheets for Children of this toolkit have been curated with aids or adapted from Make Believe, Zimmerman et al (</a:t>
            </a:r>
            <a:r>
              <a:rPr u="sng" dirty="0">
                <a:solidFill>
                  <a:srgbClr val="0000FF"/>
                </a:solidFill>
                <a:uFill>
                  <a:solidFill>
                    <a:srgbClr val="0000FF"/>
                  </a:solidFill>
                </a:uFill>
                <a:hlinkClick r:id="rId3"/>
              </a:rPr>
              <a:t>https://www.makebeliefscomix.com/about-creator-illustrator/</a:t>
            </a:r>
            <a:r>
              <a:rPr dirty="0"/>
              <a:t>), Literacy in Focus (</a:t>
            </a:r>
            <a:r>
              <a:rPr u="sng" dirty="0">
                <a:solidFill>
                  <a:srgbClr val="0000FF"/>
                </a:solidFill>
                <a:uFill>
                  <a:solidFill>
                    <a:srgbClr val="0000FF"/>
                  </a:solidFill>
                </a:uFill>
                <a:hlinkClick r:id="rId4"/>
              </a:rPr>
              <a:t>https://www.litinfocus.com</a:t>
            </a:r>
            <a:r>
              <a:rPr dirty="0"/>
              <a:t>) with </a:t>
            </a:r>
            <a:r>
              <a:rPr dirty="0" err="1"/>
              <a:t>Protsahan</a:t>
            </a:r>
            <a:r>
              <a:rPr dirty="0"/>
              <a:t> India Foundation’s (</a:t>
            </a:r>
            <a:r>
              <a:rPr u="sng" dirty="0">
                <a:solidFill>
                  <a:srgbClr val="0000FF"/>
                </a:solidFill>
                <a:uFill>
                  <a:solidFill>
                    <a:srgbClr val="0000FF"/>
                  </a:solidFill>
                </a:uFill>
                <a:hlinkClick r:id="rId5"/>
              </a:rPr>
              <a:t>https://protsahan.co.in</a:t>
            </a:r>
            <a:r>
              <a:rPr dirty="0"/>
              <a:t>) experience of what works best when working with children in difficult circumstances.</a:t>
            </a:r>
          </a:p>
          <a:p>
            <a:pPr marL="265747" indent="-265747" defTabSz="325983">
              <a:lnSpc>
                <a:spcPct val="100000"/>
              </a:lnSpc>
              <a:spcBef>
                <a:spcPts val="600"/>
              </a:spcBef>
              <a:buSzPct val="100000"/>
              <a:buAutoNum type="arabicPeriod"/>
              <a:defRPr sz="1619">
                <a:latin typeface="Calibri"/>
                <a:ea typeface="Calibri"/>
                <a:cs typeface="Calibri"/>
                <a:sym typeface="Calibri"/>
              </a:defRPr>
            </a:pPr>
            <a:r>
              <a:rPr dirty="0" err="1"/>
              <a:t>Freepik</a:t>
            </a:r>
            <a:r>
              <a:rPr dirty="0"/>
              <a:t> Premium (</a:t>
            </a:r>
            <a:r>
              <a:rPr u="sng" dirty="0">
                <a:solidFill>
                  <a:srgbClr val="0000FF"/>
                </a:solidFill>
                <a:uFill>
                  <a:solidFill>
                    <a:srgbClr val="0000FF"/>
                  </a:solidFill>
                </a:uFill>
                <a:hlinkClick r:id="rId6"/>
              </a:rPr>
              <a:t>www.freepik.com</a:t>
            </a:r>
            <a:r>
              <a:rPr dirty="0"/>
              <a:t>) for illustrations and creative resources </a:t>
            </a:r>
          </a:p>
          <a:p>
            <a:pPr marL="265747" indent="-265747" defTabSz="325983">
              <a:lnSpc>
                <a:spcPct val="100000"/>
              </a:lnSpc>
              <a:spcBef>
                <a:spcPts val="600"/>
              </a:spcBef>
              <a:buSzPct val="100000"/>
              <a:buAutoNum type="arabicPeriod"/>
              <a:defRPr sz="1619" u="sng">
                <a:latin typeface="Calibri"/>
                <a:ea typeface="Calibri"/>
                <a:cs typeface="Calibri"/>
                <a:sym typeface="Calibri"/>
              </a:defRPr>
            </a:pPr>
            <a:r>
              <a:rPr dirty="0">
                <a:solidFill>
                  <a:srgbClr val="0000FF"/>
                </a:solidFill>
                <a:uFill>
                  <a:solidFill>
                    <a:srgbClr val="0000FF"/>
                  </a:solidFill>
                </a:uFill>
                <a:hlinkClick r:id="rId7"/>
              </a:rPr>
              <a:t>https://www.end-violence.org/protecting-children-during-covid-19-outbreak#children</a:t>
            </a:r>
          </a:p>
          <a:p>
            <a:pPr marL="265747" indent="-265747" defTabSz="325983">
              <a:lnSpc>
                <a:spcPct val="100000"/>
              </a:lnSpc>
              <a:spcBef>
                <a:spcPts val="600"/>
              </a:spcBef>
              <a:buSzPct val="100000"/>
              <a:buAutoNum type="arabicPeriod"/>
              <a:defRPr sz="1619" u="sng">
                <a:latin typeface="Calibri"/>
                <a:ea typeface="Calibri"/>
                <a:cs typeface="Calibri"/>
                <a:sym typeface="Calibri"/>
              </a:defRPr>
            </a:pPr>
            <a:r>
              <a:rPr dirty="0">
                <a:solidFill>
                  <a:srgbClr val="0000FF"/>
                </a:solidFill>
                <a:uFill>
                  <a:solidFill>
                    <a:srgbClr val="0000FF"/>
                  </a:solidFill>
                </a:uFill>
                <a:hlinkClick r:id="rId8"/>
              </a:rPr>
              <a:t>https://childmind.org/article/supporting-kids-during-the-covid-19-crisis/</a:t>
            </a:r>
          </a:p>
          <a:p>
            <a:pPr marL="265747" indent="-265747" defTabSz="325983">
              <a:lnSpc>
                <a:spcPct val="100000"/>
              </a:lnSpc>
              <a:spcBef>
                <a:spcPts val="600"/>
              </a:spcBef>
              <a:buSzPct val="100000"/>
              <a:buAutoNum type="arabicPeriod"/>
              <a:defRPr sz="1619" u="sng">
                <a:latin typeface="Calibri"/>
                <a:ea typeface="Calibri"/>
                <a:cs typeface="Calibri"/>
                <a:sym typeface="Calibri"/>
              </a:defRPr>
            </a:pPr>
            <a:r>
              <a:rPr dirty="0">
                <a:solidFill>
                  <a:srgbClr val="0000FF"/>
                </a:solidFill>
                <a:uFill>
                  <a:solidFill>
                    <a:srgbClr val="0000FF"/>
                  </a:solidFill>
                </a:uFill>
                <a:hlinkClick r:id="rId9"/>
              </a:rPr>
              <a:t>https://www.verywellmind.com/how-do-i-practice-progressive-muscle-relaxation-3024400</a:t>
            </a:r>
          </a:p>
          <a:p>
            <a:pPr marL="265747" indent="-265747" defTabSz="325983">
              <a:lnSpc>
                <a:spcPct val="100000"/>
              </a:lnSpc>
              <a:spcBef>
                <a:spcPts val="600"/>
              </a:spcBef>
              <a:buSzPct val="100000"/>
              <a:buAutoNum type="arabicPeriod"/>
              <a:defRPr sz="1619" u="sng">
                <a:latin typeface="Calibri"/>
                <a:ea typeface="Calibri"/>
                <a:cs typeface="Calibri"/>
                <a:sym typeface="Calibri"/>
              </a:defRPr>
            </a:pPr>
            <a:r>
              <a:rPr dirty="0">
                <a:solidFill>
                  <a:srgbClr val="0000FF"/>
                </a:solidFill>
                <a:uFill>
                  <a:solidFill>
                    <a:srgbClr val="0000FF"/>
                  </a:solidFill>
                </a:uFill>
                <a:hlinkClick r:id="rId10"/>
              </a:rPr>
              <a:t>https://www.pinterest.com/pin/129478558018942571/</a:t>
            </a:r>
          </a:p>
          <a:p>
            <a:pPr marL="265747" indent="-265747" defTabSz="325983">
              <a:lnSpc>
                <a:spcPct val="100000"/>
              </a:lnSpc>
              <a:spcBef>
                <a:spcPts val="600"/>
              </a:spcBef>
              <a:buSzPct val="100000"/>
              <a:buAutoNum type="arabicPeriod"/>
              <a:defRPr sz="1619" u="sng">
                <a:latin typeface="Calibri"/>
                <a:ea typeface="Calibri"/>
                <a:cs typeface="Calibri"/>
                <a:sym typeface="Calibri"/>
              </a:defRPr>
            </a:pPr>
            <a:r>
              <a:rPr dirty="0">
                <a:solidFill>
                  <a:srgbClr val="0000FF"/>
                </a:solidFill>
                <a:uFill>
                  <a:solidFill>
                    <a:srgbClr val="0000FF"/>
                  </a:solidFill>
                </a:uFill>
                <a:hlinkClick r:id="rId11"/>
              </a:rPr>
              <a:t>https://www.polk-fl.net/community/volunteers/documents/ymConfidenceActivities.pdf</a:t>
            </a:r>
          </a:p>
        </p:txBody>
      </p:sp>
      <p:sp>
        <p:nvSpPr>
          <p:cNvPr id="5" name="Rectangle 4">
            <a:extLst>
              <a:ext uri="{FF2B5EF4-FFF2-40B4-BE49-F238E27FC236}">
                <a16:creationId xmlns:a16="http://schemas.microsoft.com/office/drawing/2014/main" xmlns="" id="{72B00E42-2EDC-4457-85D6-6B6571AB1495}"/>
              </a:ext>
            </a:extLst>
          </p:cNvPr>
          <p:cNvSpPr/>
          <p:nvPr/>
        </p:nvSpPr>
        <p:spPr>
          <a:xfrm>
            <a:off x="627385" y="762784"/>
            <a:ext cx="11523051" cy="584775"/>
          </a:xfrm>
          <a:prstGeom prst="rect">
            <a:avLst/>
          </a:prstGeom>
        </p:spPr>
        <p:txBody>
          <a:bodyPr wrap="square">
            <a:spAutoFit/>
          </a:bodyPr>
          <a:lstStyle/>
          <a:p>
            <a:pPr algn="l"/>
            <a:r>
              <a:rPr lang="en-US" sz="3200" b="1" dirty="0">
                <a:solidFill>
                  <a:srgbClr val="00B0F0"/>
                </a:solidFill>
                <a:latin typeface="+mj-lt"/>
              </a:rPr>
              <a:t>References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3" descr="Picture 3"/>
          <p:cNvPicPr>
            <a:picLocks noChangeAspect="1"/>
          </p:cNvPicPr>
          <p:nvPr/>
        </p:nvPicPr>
        <p:blipFill>
          <a:blip r:embed="rId2"/>
          <a:stretch>
            <a:fillRect/>
          </a:stretch>
        </p:blipFill>
        <p:spPr>
          <a:xfrm>
            <a:off x="103271" y="472112"/>
            <a:ext cx="12798258" cy="8577146"/>
          </a:xfrm>
          <a:prstGeom prst="rect">
            <a:avLst/>
          </a:prstGeom>
          <a:ln w="12700">
            <a:miter lim="400000"/>
          </a:ln>
        </p:spPr>
      </p:pic>
    </p:spTree>
    <p:extLst>
      <p:ext uri="{BB962C8B-B14F-4D97-AF65-F5344CB8AC3E}">
        <p14:creationId xmlns:p14="http://schemas.microsoft.com/office/powerpoint/2010/main" val="3976638945"/>
      </p:ext>
    </p:extLst>
  </p:cSld>
  <p:clrMapOvr>
    <a:masterClrMapping/>
  </p:clrMapOvr>
  <p:transition spd="med"/>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7B452FA82D174AB99C0D6511C240A1" ma:contentTypeVersion="13" ma:contentTypeDescription="Create a new document." ma:contentTypeScope="" ma:versionID="904c4f85a4b420e0ca67d292fb7f3c67">
  <xsd:schema xmlns:xsd="http://www.w3.org/2001/XMLSchema" xmlns:xs="http://www.w3.org/2001/XMLSchema" xmlns:p="http://schemas.microsoft.com/office/2006/metadata/properties" xmlns:ns3="7c950361-b636-4960-9d34-b00bbd7c47ad" xmlns:ns4="2847cc10-0a90-4014-8992-941531138da2" targetNamespace="http://schemas.microsoft.com/office/2006/metadata/properties" ma:root="true" ma:fieldsID="a43dc81e380d227ad46807fb6624630d" ns3:_="" ns4:_="">
    <xsd:import namespace="7c950361-b636-4960-9d34-b00bbd7c47ad"/>
    <xsd:import namespace="2847cc10-0a90-4014-8992-941531138d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50361-b636-4960-9d34-b00bbd7c47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47cc10-0a90-4014-8992-941531138da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7FAC49-EA6E-4D01-ADDE-4B7E491A1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950361-b636-4960-9d34-b00bbd7c47ad"/>
    <ds:schemaRef ds:uri="2847cc10-0a90-4014-8992-941531138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104DE1-15B4-4818-A5F0-1C1F3DB137CA}">
  <ds:schemaRefs>
    <ds:schemaRef ds:uri="http://schemas.microsoft.com/sharepoint/v3/contenttype/forms"/>
  </ds:schemaRefs>
</ds:datastoreItem>
</file>

<file path=customXml/itemProps3.xml><?xml version="1.0" encoding="utf-8"?>
<ds:datastoreItem xmlns:ds="http://schemas.openxmlformats.org/officeDocument/2006/customXml" ds:itemID="{8EC4A935-B8A8-4DB0-B9E6-FD7D423C88AC}">
  <ds:schemaRefs>
    <ds:schemaRef ds:uri="2847cc10-0a90-4014-8992-941531138da2"/>
    <ds:schemaRef ds:uri="http://purl.org/dc/term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7c950361-b636-4960-9d34-b00bbd7c47a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4049</TotalTime>
  <Words>7332</Words>
  <Application>Microsoft Office PowerPoint</Application>
  <PresentationFormat>Custom</PresentationFormat>
  <Paragraphs>435</Paragraphs>
  <Slides>81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Arial</vt:lpstr>
      <vt:lpstr>Calibri</vt:lpstr>
      <vt:lpstr>Helvetica</vt:lpstr>
      <vt:lpstr>Helvetica Neue</vt:lpstr>
      <vt:lpstr>Helvetica Neue Medium</vt:lpstr>
      <vt:lpstr>Mangal</vt:lpstr>
      <vt:lpstr>Papyrus</vt:lpstr>
      <vt:lpstr>Times New Roman</vt:lpstr>
      <vt:lpstr>Times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Friendly Spaces in Times of Corona</vt:lpstr>
      <vt:lpstr>Heroes Fighting Coronavirus</vt:lpstr>
      <vt:lpstr>Staying safe from coronavirus</vt:lpstr>
      <vt:lpstr>PowerPoint Presentation</vt:lpstr>
      <vt:lpstr>Infographic poster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Third Story Cue</vt:lpstr>
      <vt:lpstr>Fourth Story Cue</vt:lpstr>
      <vt:lpstr>Children can use this template to create their own storyboard</vt:lpstr>
      <vt:lpstr>PowerPoint Presentation</vt:lpstr>
      <vt:lpstr>PowerPoint Presentation</vt:lpstr>
      <vt:lpstr>PowerPoint Presentation</vt:lpstr>
      <vt:lpstr>Color This Sheet and Write Your Message To The Scientists Who Are Working So Hard To Find a Cure for the Coronavirus</vt:lpstr>
      <vt:lpstr>Color This Sheet and Write Your Message To The Healthcare Workers Who Are Working With Compassion to Fight Coronavirus:</vt:lpstr>
      <vt:lpstr>Color This Sheet and Write Your Message To The Doctors Who Are Working With Compassion to Fight Coronavirus: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Nirmala Pandey</dc:creator>
  <cp:lastModifiedBy>Bear</cp:lastModifiedBy>
  <cp:revision>146</cp:revision>
  <dcterms:modified xsi:type="dcterms:W3CDTF">2020-07-14T13:40:39Z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0x010100DD7B452FA82D174AB99C0D6511C240A1</vt:lpwstr>
  </property>
</Properties>
</file>