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5"/>
  </p:notesMasterIdLst>
  <p:sldIdLst>
    <p:sldId id="256" r:id="rId3"/>
    <p:sldId id="342" r:id="rId4"/>
    <p:sldId id="349" r:id="rId5"/>
    <p:sldId id="259" r:id="rId6"/>
    <p:sldId id="333" r:id="rId7"/>
    <p:sldId id="369" r:id="rId8"/>
    <p:sldId id="347" r:id="rId9"/>
    <p:sldId id="337" r:id="rId10"/>
    <p:sldId id="335" r:id="rId11"/>
    <p:sldId id="338" r:id="rId12"/>
    <p:sldId id="289" r:id="rId13"/>
    <p:sldId id="287"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3" autoAdjust="0"/>
  </p:normalViewPr>
  <p:slideViewPr>
    <p:cSldViewPr snapToGrid="0">
      <p:cViewPr varScale="1">
        <p:scale>
          <a:sx n="44" d="100"/>
          <a:sy n="44" d="100"/>
        </p:scale>
        <p:origin x="15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svg"/><Relationship Id="rId1" Type="http://schemas.openxmlformats.org/officeDocument/2006/relationships/image" Target="../media/image22.png"/><Relationship Id="rId6" Type="http://schemas.openxmlformats.org/officeDocument/2006/relationships/image" Target="../media/image34.svg"/><Relationship Id="rId5" Type="http://schemas.openxmlformats.org/officeDocument/2006/relationships/image" Target="../media/image24.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2F4953C-C689-440B-A256-9C40025F028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pt>
    <dgm:pt modelId="{87270B63-E737-4B0D-9DC3-EB4D2C89D3B4}">
      <dgm:prSet phldrT="[Text]" custT="1"/>
      <dgm:spPr/>
      <dgm:t>
        <a:bodyPr/>
        <a:lstStyle/>
        <a:p>
          <a:pPr>
            <a:lnSpc>
              <a:spcPct val="100000"/>
            </a:lnSpc>
          </a:pPr>
          <a:r>
            <a:rPr lang="en-US" sz="4000" b="1" dirty="0"/>
            <a:t>Missing/</a:t>
          </a:r>
        </a:p>
        <a:p>
          <a:pPr>
            <a:lnSpc>
              <a:spcPct val="100000"/>
            </a:lnSpc>
          </a:pPr>
          <a:r>
            <a:rPr lang="en-US" sz="4000" b="1" dirty="0"/>
            <a:t>unaccompanied  children </a:t>
          </a:r>
        </a:p>
      </dgm:t>
    </dgm:pt>
    <dgm:pt modelId="{E1A5562E-B918-436B-A4C6-F661F15162D7}" type="parTrans" cxnId="{7293192F-5477-4A3F-B2A1-20686337A954}">
      <dgm:prSet/>
      <dgm:spPr/>
      <dgm:t>
        <a:bodyPr/>
        <a:lstStyle/>
        <a:p>
          <a:endParaRPr lang="en-US"/>
        </a:p>
      </dgm:t>
    </dgm:pt>
    <dgm:pt modelId="{45E58EB5-AC6D-4DB6-896D-773B0F9797A8}" type="sibTrans" cxnId="{7293192F-5477-4A3F-B2A1-20686337A954}">
      <dgm:prSet/>
      <dgm:spPr/>
      <dgm:t>
        <a:bodyPr/>
        <a:lstStyle/>
        <a:p>
          <a:endParaRPr lang="en-US"/>
        </a:p>
      </dgm:t>
    </dgm:pt>
    <dgm:pt modelId="{02F5A249-815D-4975-B2D3-6438C8843820}">
      <dgm:prSet phldrT="[Text]" custT="1"/>
      <dgm:spPr/>
      <dgm:t>
        <a:bodyPr/>
        <a:lstStyle/>
        <a:p>
          <a:pPr>
            <a:lnSpc>
              <a:spcPct val="100000"/>
            </a:lnSpc>
          </a:pPr>
          <a:r>
            <a:rPr lang="en-US" sz="4000" b="1" dirty="0"/>
            <a:t>Violence – prevention and response</a:t>
          </a:r>
        </a:p>
      </dgm:t>
    </dgm:pt>
    <dgm:pt modelId="{5775B684-BA87-4233-AF40-57FBB880FA68}" type="parTrans" cxnId="{32EFFE64-2D60-4684-BFC2-D03DF416C66F}">
      <dgm:prSet/>
      <dgm:spPr/>
      <dgm:t>
        <a:bodyPr/>
        <a:lstStyle/>
        <a:p>
          <a:endParaRPr lang="en-US"/>
        </a:p>
      </dgm:t>
    </dgm:pt>
    <dgm:pt modelId="{EAE11EEA-7485-40CE-AE10-0765117E8F11}" type="sibTrans" cxnId="{32EFFE64-2D60-4684-BFC2-D03DF416C66F}">
      <dgm:prSet/>
      <dgm:spPr/>
      <dgm:t>
        <a:bodyPr/>
        <a:lstStyle/>
        <a:p>
          <a:endParaRPr lang="en-US"/>
        </a:p>
      </dgm:t>
    </dgm:pt>
    <dgm:pt modelId="{2E02B9DC-CB32-49D6-BA72-D09A46EF888D}">
      <dgm:prSet phldrT="[Text]" custT="1"/>
      <dgm:spPr/>
      <dgm:t>
        <a:bodyPr/>
        <a:lstStyle/>
        <a:p>
          <a:pPr>
            <a:lnSpc>
              <a:spcPct val="100000"/>
            </a:lnSpc>
          </a:pPr>
          <a:r>
            <a:rPr lang="en-US" sz="4000" b="1" dirty="0"/>
            <a:t>Child </a:t>
          </a:r>
          <a:r>
            <a:rPr lang="en-US" sz="4000" b="1" dirty="0" err="1"/>
            <a:t>labour</a:t>
          </a:r>
          <a:r>
            <a:rPr lang="en-US" sz="4000" b="1" dirty="0"/>
            <a:t>, Trafficking, early marriage</a:t>
          </a:r>
        </a:p>
      </dgm:t>
    </dgm:pt>
    <dgm:pt modelId="{CF71A468-DAD5-4C2C-8D8A-7C10B08E599A}" type="parTrans" cxnId="{182A965E-ED98-4511-A99C-4AF4B147574B}">
      <dgm:prSet/>
      <dgm:spPr/>
      <dgm:t>
        <a:bodyPr/>
        <a:lstStyle/>
        <a:p>
          <a:endParaRPr lang="en-US"/>
        </a:p>
      </dgm:t>
    </dgm:pt>
    <dgm:pt modelId="{5A91DC60-D826-4AC0-9CCE-8F7CAF4FDD13}" type="sibTrans" cxnId="{182A965E-ED98-4511-A99C-4AF4B147574B}">
      <dgm:prSet/>
      <dgm:spPr/>
      <dgm:t>
        <a:bodyPr/>
        <a:lstStyle/>
        <a:p>
          <a:endParaRPr lang="en-US"/>
        </a:p>
      </dgm:t>
    </dgm:pt>
    <dgm:pt modelId="{55D1F8F7-6CF0-4069-90B4-6D93313ABCF1}" type="pres">
      <dgm:prSet presAssocID="{82F4953C-C689-440B-A256-9C40025F028E}" presName="root" presStyleCnt="0">
        <dgm:presLayoutVars>
          <dgm:dir/>
          <dgm:resizeHandles val="exact"/>
        </dgm:presLayoutVars>
      </dgm:prSet>
      <dgm:spPr/>
    </dgm:pt>
    <dgm:pt modelId="{E7189645-EEAE-4C69-B0F0-04EF44FFF486}" type="pres">
      <dgm:prSet presAssocID="{87270B63-E737-4B0D-9DC3-EB4D2C89D3B4}" presName="compNode" presStyleCnt="0"/>
      <dgm:spPr/>
    </dgm:pt>
    <dgm:pt modelId="{C30505EB-1533-43B4-BA1D-DE37C9C9A318}" type="pres">
      <dgm:prSet presAssocID="{87270B63-E737-4B0D-9DC3-EB4D2C89D3B4}" presName="bgRect" presStyleLbl="bgShp" presStyleIdx="0" presStyleCnt="3"/>
      <dgm:spPr/>
    </dgm:pt>
    <dgm:pt modelId="{E6D260BC-2EEC-4F86-B1F9-CF05B2289FF6}" type="pres">
      <dgm:prSet presAssocID="{87270B63-E737-4B0D-9DC3-EB4D2C89D3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Children"/>
        </a:ext>
      </dgm:extLst>
    </dgm:pt>
    <dgm:pt modelId="{38C8BCDC-4C63-49B9-975E-34A1B714ECA5}" type="pres">
      <dgm:prSet presAssocID="{87270B63-E737-4B0D-9DC3-EB4D2C89D3B4}" presName="spaceRect" presStyleCnt="0"/>
      <dgm:spPr/>
    </dgm:pt>
    <dgm:pt modelId="{137E9D20-22BE-4178-B33A-DF19814DC41F}" type="pres">
      <dgm:prSet presAssocID="{87270B63-E737-4B0D-9DC3-EB4D2C89D3B4}" presName="parTx" presStyleLbl="revTx" presStyleIdx="0" presStyleCnt="3" custScaleX="110508">
        <dgm:presLayoutVars>
          <dgm:chMax val="0"/>
          <dgm:chPref val="0"/>
        </dgm:presLayoutVars>
      </dgm:prSet>
      <dgm:spPr/>
      <dgm:t>
        <a:bodyPr/>
        <a:lstStyle/>
        <a:p>
          <a:endParaRPr lang="en-US"/>
        </a:p>
      </dgm:t>
    </dgm:pt>
    <dgm:pt modelId="{2C9D1B13-DA87-41AC-80EF-5A23124D4EFD}" type="pres">
      <dgm:prSet presAssocID="{45E58EB5-AC6D-4DB6-896D-773B0F9797A8}" presName="sibTrans" presStyleCnt="0"/>
      <dgm:spPr/>
    </dgm:pt>
    <dgm:pt modelId="{DF61EFFE-D293-4FF4-8AD6-508EFBD71A1E}" type="pres">
      <dgm:prSet presAssocID="{02F5A249-815D-4975-B2D3-6438C8843820}" presName="compNode" presStyleCnt="0"/>
      <dgm:spPr/>
    </dgm:pt>
    <dgm:pt modelId="{C4675BB5-F8CD-48A1-B580-79BD4FE56883}" type="pres">
      <dgm:prSet presAssocID="{02F5A249-815D-4975-B2D3-6438C8843820}" presName="bgRect" presStyleLbl="bgShp" presStyleIdx="1" presStyleCnt="3"/>
      <dgm:spPr/>
    </dgm:pt>
    <dgm:pt modelId="{57989959-602E-42D5-90D9-91EAE510FC36}" type="pres">
      <dgm:prSet presAssocID="{02F5A249-815D-4975-B2D3-6438C88438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Transfer"/>
        </a:ext>
      </dgm:extLst>
    </dgm:pt>
    <dgm:pt modelId="{20309416-E531-4D61-A612-2816686ACD2F}" type="pres">
      <dgm:prSet presAssocID="{02F5A249-815D-4975-B2D3-6438C8843820}" presName="spaceRect" presStyleCnt="0"/>
      <dgm:spPr/>
    </dgm:pt>
    <dgm:pt modelId="{D8CF8EC0-6B93-4869-A65A-254E6B9138CD}" type="pres">
      <dgm:prSet presAssocID="{02F5A249-815D-4975-B2D3-6438C8843820}" presName="parTx" presStyleLbl="revTx" presStyleIdx="1" presStyleCnt="3">
        <dgm:presLayoutVars>
          <dgm:chMax val="0"/>
          <dgm:chPref val="0"/>
        </dgm:presLayoutVars>
      </dgm:prSet>
      <dgm:spPr/>
      <dgm:t>
        <a:bodyPr/>
        <a:lstStyle/>
        <a:p>
          <a:endParaRPr lang="en-US"/>
        </a:p>
      </dgm:t>
    </dgm:pt>
    <dgm:pt modelId="{91340BF0-EE4A-456D-8D6E-E8FF47266FDB}" type="pres">
      <dgm:prSet presAssocID="{EAE11EEA-7485-40CE-AE10-0765117E8F11}" presName="sibTrans" presStyleCnt="0"/>
      <dgm:spPr/>
    </dgm:pt>
    <dgm:pt modelId="{9CEBE7AE-2F54-4CA8-B4B4-D034835D8E27}" type="pres">
      <dgm:prSet presAssocID="{2E02B9DC-CB32-49D6-BA72-D09A46EF888D}" presName="compNode" presStyleCnt="0"/>
      <dgm:spPr/>
    </dgm:pt>
    <dgm:pt modelId="{F1779FD3-5110-4C1F-8021-099BE73E6D49}" type="pres">
      <dgm:prSet presAssocID="{2E02B9DC-CB32-49D6-BA72-D09A46EF888D}" presName="bgRect" presStyleLbl="bgShp" presStyleIdx="2" presStyleCnt="3"/>
      <dgm:spPr/>
    </dgm:pt>
    <dgm:pt modelId="{AAA19F00-550E-4A3D-96E9-34167F08C58E}" type="pres">
      <dgm:prSet presAssocID="{2E02B9DC-CB32-49D6-BA72-D09A46EF88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Worried face with no fill"/>
        </a:ext>
      </dgm:extLst>
    </dgm:pt>
    <dgm:pt modelId="{E85737F3-0706-4F9D-BB49-3A8B4F7AD832}" type="pres">
      <dgm:prSet presAssocID="{2E02B9DC-CB32-49D6-BA72-D09A46EF888D}" presName="spaceRect" presStyleCnt="0"/>
      <dgm:spPr/>
    </dgm:pt>
    <dgm:pt modelId="{B7A45189-C0F6-43D8-B2CC-BAA2F36F0BCE}" type="pres">
      <dgm:prSet presAssocID="{2E02B9DC-CB32-49D6-BA72-D09A46EF888D}" presName="parTx" presStyleLbl="revTx" presStyleIdx="2" presStyleCnt="3">
        <dgm:presLayoutVars>
          <dgm:chMax val="0"/>
          <dgm:chPref val="0"/>
        </dgm:presLayoutVars>
      </dgm:prSet>
      <dgm:spPr/>
      <dgm:t>
        <a:bodyPr/>
        <a:lstStyle/>
        <a:p>
          <a:endParaRPr lang="en-US"/>
        </a:p>
      </dgm:t>
    </dgm:pt>
  </dgm:ptLst>
  <dgm:cxnLst>
    <dgm:cxn modelId="{D4A0D97C-70E2-494F-964F-3BCFBB885996}" type="presOf" srcId="{2E02B9DC-CB32-49D6-BA72-D09A46EF888D}" destId="{B7A45189-C0F6-43D8-B2CC-BAA2F36F0BCE}" srcOrd="0" destOrd="0" presId="urn:microsoft.com/office/officeart/2018/2/layout/IconVerticalSolidList"/>
    <dgm:cxn modelId="{D03E9C16-EE9A-42B8-B642-FE4E99994DF0}" type="presOf" srcId="{87270B63-E737-4B0D-9DC3-EB4D2C89D3B4}" destId="{137E9D20-22BE-4178-B33A-DF19814DC41F}" srcOrd="0" destOrd="0" presId="urn:microsoft.com/office/officeart/2018/2/layout/IconVerticalSolidList"/>
    <dgm:cxn modelId="{7293192F-5477-4A3F-B2A1-20686337A954}" srcId="{82F4953C-C689-440B-A256-9C40025F028E}" destId="{87270B63-E737-4B0D-9DC3-EB4D2C89D3B4}" srcOrd="0" destOrd="0" parTransId="{E1A5562E-B918-436B-A4C6-F661F15162D7}" sibTransId="{45E58EB5-AC6D-4DB6-896D-773B0F9797A8}"/>
    <dgm:cxn modelId="{32EFFE64-2D60-4684-BFC2-D03DF416C66F}" srcId="{82F4953C-C689-440B-A256-9C40025F028E}" destId="{02F5A249-815D-4975-B2D3-6438C8843820}" srcOrd="1" destOrd="0" parTransId="{5775B684-BA87-4233-AF40-57FBB880FA68}" sibTransId="{EAE11EEA-7485-40CE-AE10-0765117E8F11}"/>
    <dgm:cxn modelId="{265E992C-47AE-47AD-B0F6-FB93C9AD1AA1}" type="presOf" srcId="{82F4953C-C689-440B-A256-9C40025F028E}" destId="{55D1F8F7-6CF0-4069-90B4-6D93313ABCF1}" srcOrd="0" destOrd="0" presId="urn:microsoft.com/office/officeart/2018/2/layout/IconVerticalSolidList"/>
    <dgm:cxn modelId="{182A965E-ED98-4511-A99C-4AF4B147574B}" srcId="{82F4953C-C689-440B-A256-9C40025F028E}" destId="{2E02B9DC-CB32-49D6-BA72-D09A46EF888D}" srcOrd="2" destOrd="0" parTransId="{CF71A468-DAD5-4C2C-8D8A-7C10B08E599A}" sibTransId="{5A91DC60-D826-4AC0-9CCE-8F7CAF4FDD13}"/>
    <dgm:cxn modelId="{7A4338A2-E022-422C-B15C-BC669A5E6196}" type="presOf" srcId="{02F5A249-815D-4975-B2D3-6438C8843820}" destId="{D8CF8EC0-6B93-4869-A65A-254E6B9138CD}" srcOrd="0" destOrd="0" presId="urn:microsoft.com/office/officeart/2018/2/layout/IconVerticalSolidList"/>
    <dgm:cxn modelId="{2741F876-7561-475D-8F87-78F100741468}" type="presParOf" srcId="{55D1F8F7-6CF0-4069-90B4-6D93313ABCF1}" destId="{E7189645-EEAE-4C69-B0F0-04EF44FFF486}" srcOrd="0" destOrd="0" presId="urn:microsoft.com/office/officeart/2018/2/layout/IconVerticalSolidList"/>
    <dgm:cxn modelId="{5E71E141-F140-4F05-9D75-35AEBB36C9CF}" type="presParOf" srcId="{E7189645-EEAE-4C69-B0F0-04EF44FFF486}" destId="{C30505EB-1533-43B4-BA1D-DE37C9C9A318}" srcOrd="0" destOrd="0" presId="urn:microsoft.com/office/officeart/2018/2/layout/IconVerticalSolidList"/>
    <dgm:cxn modelId="{208ECA32-E39F-47EF-9320-2E4B2AD0A400}" type="presParOf" srcId="{E7189645-EEAE-4C69-B0F0-04EF44FFF486}" destId="{E6D260BC-2EEC-4F86-B1F9-CF05B2289FF6}" srcOrd="1" destOrd="0" presId="urn:microsoft.com/office/officeart/2018/2/layout/IconVerticalSolidList"/>
    <dgm:cxn modelId="{09B9F10A-E9BA-49ED-A44A-E908D5575CE8}" type="presParOf" srcId="{E7189645-EEAE-4C69-B0F0-04EF44FFF486}" destId="{38C8BCDC-4C63-49B9-975E-34A1B714ECA5}" srcOrd="2" destOrd="0" presId="urn:microsoft.com/office/officeart/2018/2/layout/IconVerticalSolidList"/>
    <dgm:cxn modelId="{79B350F5-C98E-4F64-9618-8825DD5C32F1}" type="presParOf" srcId="{E7189645-EEAE-4C69-B0F0-04EF44FFF486}" destId="{137E9D20-22BE-4178-B33A-DF19814DC41F}" srcOrd="3" destOrd="0" presId="urn:microsoft.com/office/officeart/2018/2/layout/IconVerticalSolidList"/>
    <dgm:cxn modelId="{2F82493E-CAD1-432F-B748-4BD9A7575B43}" type="presParOf" srcId="{55D1F8F7-6CF0-4069-90B4-6D93313ABCF1}" destId="{2C9D1B13-DA87-41AC-80EF-5A23124D4EFD}" srcOrd="1" destOrd="0" presId="urn:microsoft.com/office/officeart/2018/2/layout/IconVerticalSolidList"/>
    <dgm:cxn modelId="{347FF620-D39E-421D-8EDF-8CA5EC25C6AA}" type="presParOf" srcId="{55D1F8F7-6CF0-4069-90B4-6D93313ABCF1}" destId="{DF61EFFE-D293-4FF4-8AD6-508EFBD71A1E}" srcOrd="2" destOrd="0" presId="urn:microsoft.com/office/officeart/2018/2/layout/IconVerticalSolidList"/>
    <dgm:cxn modelId="{4EE52862-7A36-41B9-9311-FE67D3FA21B8}" type="presParOf" srcId="{DF61EFFE-D293-4FF4-8AD6-508EFBD71A1E}" destId="{C4675BB5-F8CD-48A1-B580-79BD4FE56883}" srcOrd="0" destOrd="0" presId="urn:microsoft.com/office/officeart/2018/2/layout/IconVerticalSolidList"/>
    <dgm:cxn modelId="{E078234B-B273-4118-840A-82DCB83DE124}" type="presParOf" srcId="{DF61EFFE-D293-4FF4-8AD6-508EFBD71A1E}" destId="{57989959-602E-42D5-90D9-91EAE510FC36}" srcOrd="1" destOrd="0" presId="urn:microsoft.com/office/officeart/2018/2/layout/IconVerticalSolidList"/>
    <dgm:cxn modelId="{D753C01D-DE8C-4BD9-9B28-4680F7541675}" type="presParOf" srcId="{DF61EFFE-D293-4FF4-8AD6-508EFBD71A1E}" destId="{20309416-E531-4D61-A612-2816686ACD2F}" srcOrd="2" destOrd="0" presId="urn:microsoft.com/office/officeart/2018/2/layout/IconVerticalSolidList"/>
    <dgm:cxn modelId="{8D9E29A0-AA90-4775-B1AA-000A02DCA723}" type="presParOf" srcId="{DF61EFFE-D293-4FF4-8AD6-508EFBD71A1E}" destId="{D8CF8EC0-6B93-4869-A65A-254E6B9138CD}" srcOrd="3" destOrd="0" presId="urn:microsoft.com/office/officeart/2018/2/layout/IconVerticalSolidList"/>
    <dgm:cxn modelId="{87DDC8EC-3A3F-4180-90C7-409364D1EF53}" type="presParOf" srcId="{55D1F8F7-6CF0-4069-90B4-6D93313ABCF1}" destId="{91340BF0-EE4A-456D-8D6E-E8FF47266FDB}" srcOrd="3" destOrd="0" presId="urn:microsoft.com/office/officeart/2018/2/layout/IconVerticalSolidList"/>
    <dgm:cxn modelId="{E64598E7-5A64-48F8-95D5-76B0E2974D7F}" type="presParOf" srcId="{55D1F8F7-6CF0-4069-90B4-6D93313ABCF1}" destId="{9CEBE7AE-2F54-4CA8-B4B4-D034835D8E27}" srcOrd="4" destOrd="0" presId="urn:microsoft.com/office/officeart/2018/2/layout/IconVerticalSolidList"/>
    <dgm:cxn modelId="{CBC17807-4A55-4A6C-905D-94FDE07DBA87}" type="presParOf" srcId="{9CEBE7AE-2F54-4CA8-B4B4-D034835D8E27}" destId="{F1779FD3-5110-4C1F-8021-099BE73E6D49}" srcOrd="0" destOrd="0" presId="urn:microsoft.com/office/officeart/2018/2/layout/IconVerticalSolidList"/>
    <dgm:cxn modelId="{2275351C-6E2D-400A-801F-CB7D848E8DC0}" type="presParOf" srcId="{9CEBE7AE-2F54-4CA8-B4B4-D034835D8E27}" destId="{AAA19F00-550E-4A3D-96E9-34167F08C58E}" srcOrd="1" destOrd="0" presId="urn:microsoft.com/office/officeart/2018/2/layout/IconVerticalSolidList"/>
    <dgm:cxn modelId="{D4409868-B85F-4DA8-8E19-B537E4879C92}" type="presParOf" srcId="{9CEBE7AE-2F54-4CA8-B4B4-D034835D8E27}" destId="{E85737F3-0706-4F9D-BB49-3A8B4F7AD832}" srcOrd="2" destOrd="0" presId="urn:microsoft.com/office/officeart/2018/2/layout/IconVerticalSolidList"/>
    <dgm:cxn modelId="{4D0739A8-31FA-4E21-B1E4-34EE20D842B1}" type="presParOf" srcId="{9CEBE7AE-2F54-4CA8-B4B4-D034835D8E27}" destId="{B7A45189-C0F6-43D8-B2CC-BAA2F36F0B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5833209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CHILDLINE 1098 has responded to a total of 460,000 calls from March 20 to April 10 only. A total of 9,385 interventions were also taken up on the ground by the CHILDLINE 1098 frontline workers during this period. 20%, of these interventions were directly related to child protection issues such as  preventing child marriage, physical abuse, emotional abuse, sexual abuse, trafficking, abandonment, neglect, child </a:t>
            </a:r>
            <a:r>
              <a:rPr lang="en-US" sz="2200" dirty="0" err="1">
                <a:effectLst/>
                <a:latin typeface="Helvetica Neue"/>
                <a:ea typeface="Helvetica Neue"/>
                <a:cs typeface="Helvetica Neue"/>
                <a:sym typeface="Helvetica Neue"/>
              </a:rPr>
              <a:t>labour</a:t>
            </a:r>
            <a:r>
              <a:rPr lang="en-US" sz="2200" dirty="0">
                <a:effectLst/>
                <a:latin typeface="Helvetica Neue"/>
                <a:ea typeface="Helvetica Neue"/>
                <a:cs typeface="Helvetica Neue"/>
                <a:sym typeface="Helvetica Neue"/>
              </a:rPr>
              <a:t>. The Minister of MWCD has reported that 894 child marriages have been prevented by CHILDLINE since the lockdown. </a:t>
            </a:r>
          </a:p>
          <a:p>
            <a:r>
              <a:rPr lang="en-US" sz="220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421389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categories are already something the child protection structures deal with. In a lockdown situation of a pandemic, this means they are more removed from services, help and outreach making them more vulnerable to abuse and exploitation </a:t>
            </a:r>
          </a:p>
        </p:txBody>
      </p:sp>
    </p:spTree>
    <p:extLst>
      <p:ext uri="{BB962C8B-B14F-4D97-AF65-F5344CB8AC3E}">
        <p14:creationId xmlns:p14="http://schemas.microsoft.com/office/powerpoint/2010/main" val="353695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0155" marR="0" lvl="0" indent="-322325" algn="just" defTabSz="352409" eaLnBrk="1" fontAlgn="auto" latinLnBrk="0" hangingPunct="1">
              <a:lnSpc>
                <a:spcPct val="120000"/>
              </a:lnSpc>
              <a:spcBef>
                <a:spcPts val="0"/>
              </a:spcBef>
              <a:spcAft>
                <a:spcPts val="0"/>
              </a:spcAft>
              <a:buClrTx/>
              <a:buSzPct val="100000"/>
              <a:buFontTx/>
              <a:buNone/>
              <a:tabLst/>
              <a:defRPr sz="2350">
                <a:latin typeface="Calibri"/>
                <a:ea typeface="Calibri"/>
                <a:cs typeface="Calibri"/>
                <a:sym typeface="Calibri"/>
              </a:defRPr>
            </a:pPr>
            <a:r>
              <a:rPr lang="en-US" dirty="0"/>
              <a:t>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or  isolation there may be an increased risk of violence and abuse. When stress levels go up for adults and children, there is a greater risk of Gender-Based-Violence and Violence against Children. </a:t>
            </a:r>
          </a:p>
          <a:p>
            <a:pPr marL="740155" indent="-322325" algn="just" defTabSz="352409">
              <a:lnSpc>
                <a:spcPct val="120000"/>
              </a:lnSpc>
              <a:spcBef>
                <a:spcPts val="0"/>
              </a:spcBef>
              <a:buSzPct val="100000"/>
              <a:defRPr sz="2350">
                <a:latin typeface="Calibri"/>
                <a:ea typeface="Calibri"/>
                <a:cs typeface="Calibri"/>
                <a:sym typeface="Calibri"/>
              </a:defRPr>
            </a:pPr>
            <a:endParaRPr lang="en-US" dirty="0"/>
          </a:p>
          <a:p>
            <a:pPr marL="740155" indent="-322325" algn="just" defTabSz="352409">
              <a:lnSpc>
                <a:spcPct val="120000"/>
              </a:lnSpc>
              <a:spcBef>
                <a:spcPts val="0"/>
              </a:spcBef>
              <a:buSzPct val="100000"/>
              <a:defRPr sz="2350">
                <a:latin typeface="Calibri"/>
                <a:ea typeface="Calibri"/>
                <a:cs typeface="Calibri"/>
                <a:sym typeface="Calibri"/>
              </a:defRPr>
            </a:pPr>
            <a:endParaRPr lang="en-US"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Children in quarantine or isolation may be away from adult supervision</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High stress in family due to social isolation, economic hardship and loss of livelihood increase risks of domestic violence and child abuse, including corporal punishment </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School closures and movement restrictions means children are forced to spend much more time at home with adults and caregivers who are already stressed and worried</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Children spend more of their time online – and exposed to online sexual abuse and grooming for sexual exploitation, cyberbullying and other online threats</a:t>
            </a:r>
          </a:p>
          <a:p>
            <a:pPr marL="740155" indent="-322325" algn="just" defTabSz="352409">
              <a:lnSpc>
                <a:spcPct val="120000"/>
              </a:lnSpc>
              <a:spcBef>
                <a:spcPts val="0"/>
              </a:spcBef>
              <a:buSzPct val="100000"/>
              <a:defRPr sz="2350">
                <a:latin typeface="Calibri"/>
                <a:ea typeface="Calibri"/>
                <a:cs typeface="Calibri"/>
                <a:sym typeface="Calibri"/>
              </a:defRPr>
            </a:pPr>
            <a:endParaRPr lang="en-US" sz="1600" dirty="0"/>
          </a:p>
          <a:p>
            <a:endParaRPr lang="en-US" dirty="0"/>
          </a:p>
        </p:txBody>
      </p:sp>
    </p:spTree>
    <p:extLst>
      <p:ext uri="{BB962C8B-B14F-4D97-AF65-F5344CB8AC3E}">
        <p14:creationId xmlns:p14="http://schemas.microsoft.com/office/powerpoint/2010/main" val="1929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Police department is playing exemplary and critical role in the implementation of lockdown guidelines, identification and rescue of vulnerable women and children, ensuring safe places for migrant workers and their children.</a:t>
            </a:r>
          </a:p>
          <a:p>
            <a:endParaRPr lang="en-US" dirty="0"/>
          </a:p>
        </p:txBody>
      </p:sp>
    </p:spTree>
    <p:extLst>
      <p:ext uri="{BB962C8B-B14F-4D97-AF65-F5344CB8AC3E}">
        <p14:creationId xmlns:p14="http://schemas.microsoft.com/office/powerpoint/2010/main" val="230555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Supreme Court order is very specific in recommendations to be taken for the safety and security as well as well being of children in the care of the State- CNCP and CICL. It provides guidance on the prevention mechanisms for CCIs. And also directions for response should there be some cases in CCIs. In addition it encourages CCI caregivers to think about the mental health and well being of children and suggests actions for that. For CWCs and JJBs, it encourages online sittings </a:t>
            </a:r>
            <a:r>
              <a:rPr lang="en-US" dirty="0" err="1"/>
              <a:t>etc</a:t>
            </a:r>
            <a:r>
              <a:rPr lang="en-US" dirty="0"/>
              <a:t> and telephonic follow ups for children who have been sent back home. It encourages these bodies to look at institutionalization as the last resort to reduce crowding. For JJBs/Children’s courts it gives specific directions on bail as well </a:t>
            </a:r>
          </a:p>
          <a:p>
            <a:r>
              <a:rPr lang="en-US" dirty="0"/>
              <a:t>Interestingly the order also points to children in foster care and kinship care that need to be monitored. A key theme across all this is the availability of counselling services and urging state governments to consider ways in which this can be done online or via phone </a:t>
            </a:r>
          </a:p>
        </p:txBody>
      </p:sp>
    </p:spTree>
    <p:extLst>
      <p:ext uri="{BB962C8B-B14F-4D97-AF65-F5344CB8AC3E}">
        <p14:creationId xmlns:p14="http://schemas.microsoft.com/office/powerpoint/2010/main" val="7522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000" kern="1200" dirty="0">
              <a:solidFill>
                <a:schemeClr val="tx1"/>
              </a:solidFill>
              <a:uFill>
                <a:solidFill>
                  <a:srgbClr val="000000"/>
                </a:solidFill>
              </a:uFill>
              <a:latin typeface="+mn-lt"/>
              <a:ea typeface="+mn-ea"/>
              <a:cs typeface="+mn-cs"/>
            </a:endParaRPr>
          </a:p>
          <a:p>
            <a:pPr marL="0" marR="0" lvl="0" indent="0" defTabSz="457200" eaLnBrk="1" fontAlgn="auto" latinLnBrk="0" hangingPunct="1">
              <a:lnSpc>
                <a:spcPct val="117999"/>
              </a:lnSpc>
              <a:spcBef>
                <a:spcPts val="0"/>
              </a:spcBef>
              <a:spcAft>
                <a:spcPts val="0"/>
              </a:spcAft>
              <a:buClrTx/>
              <a:buSzTx/>
              <a:buFontTx/>
              <a:buNone/>
              <a:tabLst/>
              <a:defRPr/>
            </a:pPr>
            <a:r>
              <a:rPr lang="en-US" sz="2000" kern="1200" dirty="0">
                <a:solidFill>
                  <a:schemeClr val="tx1"/>
                </a:solidFill>
                <a:uFill>
                  <a:solidFill>
                    <a:srgbClr val="000000"/>
                  </a:solidFill>
                </a:uFill>
                <a:latin typeface="+mn-lt"/>
                <a:ea typeface="+mn-ea"/>
                <a:cs typeface="+mn-cs"/>
              </a:rPr>
              <a:t>In the long run, issues like increased child </a:t>
            </a:r>
            <a:r>
              <a:rPr lang="en-US" sz="2000" kern="1200" dirty="0" err="1">
                <a:solidFill>
                  <a:schemeClr val="tx1"/>
                </a:solidFill>
                <a:uFill>
                  <a:solidFill>
                    <a:srgbClr val="000000"/>
                  </a:solidFill>
                </a:uFill>
                <a:latin typeface="+mn-lt"/>
                <a:ea typeface="+mn-ea"/>
                <a:cs typeface="+mn-cs"/>
              </a:rPr>
              <a:t>labour</a:t>
            </a:r>
            <a:r>
              <a:rPr lang="en-US" sz="2000" kern="1200" dirty="0">
                <a:solidFill>
                  <a:schemeClr val="tx1"/>
                </a:solidFill>
                <a:uFill>
                  <a:solidFill>
                    <a:srgbClr val="000000"/>
                  </a:solidFill>
                </a:uFill>
                <a:latin typeface="+mn-lt"/>
                <a:ea typeface="+mn-ea"/>
                <a:cs typeface="+mn-cs"/>
              </a:rPr>
              <a:t>, child marriage and trafficking can be expected due to economic distress </a:t>
            </a: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000" kern="1200" dirty="0">
                <a:solidFill>
                  <a:schemeClr val="tx1"/>
                </a:solidFill>
                <a:uFill>
                  <a:solidFill>
                    <a:srgbClr val="000000"/>
                  </a:solidFill>
                </a:uFill>
                <a:latin typeface="+mn-lt"/>
                <a:ea typeface="+mn-ea"/>
                <a:cs typeface="+mn-cs"/>
              </a:rPr>
              <a:t>Particular attention needs to be kept on missing children </a:t>
            </a: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endParaRPr lang="en-US" sz="20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000" kern="1200" dirty="0">
                <a:solidFill>
                  <a:schemeClr val="tx1"/>
                </a:solidFill>
                <a:uFill>
                  <a:solidFill>
                    <a:srgbClr val="000000"/>
                  </a:solidFill>
                </a:uFill>
                <a:latin typeface="+mn-lt"/>
                <a:ea typeface="+mn-ea"/>
                <a:cs typeface="+mn-cs"/>
              </a:rPr>
              <a:t>The migration crisis can have long term impact on social security of children including their education and create a cycle of </a:t>
            </a:r>
            <a:r>
              <a:rPr lang="en-US" sz="2000" kern="1200" dirty="0" err="1">
                <a:solidFill>
                  <a:schemeClr val="tx1"/>
                </a:solidFill>
                <a:uFill>
                  <a:solidFill>
                    <a:srgbClr val="000000"/>
                  </a:solidFill>
                </a:uFill>
                <a:latin typeface="+mn-lt"/>
                <a:ea typeface="+mn-ea"/>
                <a:cs typeface="+mn-cs"/>
              </a:rPr>
              <a:t>depreivation</a:t>
            </a:r>
            <a:r>
              <a:rPr lang="en-US" sz="2000" kern="1200" dirty="0">
                <a:solidFill>
                  <a:schemeClr val="tx1"/>
                </a:solidFill>
                <a:uFill>
                  <a:solidFill>
                    <a:srgbClr val="000000"/>
                  </a:solidFill>
                </a:uFill>
                <a:latin typeface="+mn-lt"/>
                <a:ea typeface="+mn-ea"/>
                <a:cs typeface="+mn-cs"/>
              </a:rPr>
              <a:t> </a:t>
            </a:r>
          </a:p>
          <a:p>
            <a:endParaRPr lang="en-US" dirty="0"/>
          </a:p>
        </p:txBody>
      </p:sp>
    </p:spTree>
    <p:extLst>
      <p:ext uri="{BB962C8B-B14F-4D97-AF65-F5344CB8AC3E}">
        <p14:creationId xmlns:p14="http://schemas.microsoft.com/office/powerpoint/2010/main" val="1708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2200" b="1" i="0" dirty="0">
                <a:effectLst/>
                <a:latin typeface="Helvetica Neue"/>
                <a:ea typeface="Helvetica Neue"/>
                <a:cs typeface="Helvetica Neue"/>
                <a:sym typeface="Helvetica Neue"/>
              </a:rPr>
              <a:t>How to take care of yourself and carry on with your duties as a ICPS and allied workforce?</a:t>
            </a:r>
            <a:r>
              <a:rPr lang="en-US" sz="2200" b="0" i="0" dirty="0">
                <a:effectLst/>
                <a:latin typeface="Helvetica Neue"/>
                <a:ea typeface="Helvetica Neue"/>
                <a:cs typeface="Helvetica Neue"/>
                <a:sym typeface="Helvetica Neue"/>
              </a:rPr>
              <a:t> </a:t>
            </a:r>
          </a:p>
          <a:p>
            <a:pPr rtl="0" fontAlgn="base"/>
            <a:r>
              <a:rPr lang="en-US" sz="2200" b="0" i="0" dirty="0">
                <a:effectLst/>
                <a:latin typeface="Helvetica Neue"/>
                <a:ea typeface="Helvetica Neue"/>
                <a:cs typeface="Helvetica Neue"/>
                <a:sym typeface="Helvetica Neue"/>
              </a:rPr>
              <a:t>Take all preventive measures that you are talking about in the community such as keeping safe distance, washing hands frequently or use 70% alcohol-based hand rub including before and after home/community visits. Carry your own soap or 70% alcohol-based hand rub if necessary  </a:t>
            </a:r>
          </a:p>
          <a:p>
            <a:pPr rtl="0" fontAlgn="base"/>
            <a:r>
              <a:rPr lang="en-US" sz="2200" b="0" i="0" dirty="0">
                <a:effectLst/>
                <a:latin typeface="Helvetica Neue"/>
                <a:ea typeface="Helvetica Neue"/>
                <a:cs typeface="Helvetica Neue"/>
                <a:sym typeface="Helvetica Neue"/>
              </a:rPr>
              <a:t>If you are visiting or accompanying a suspected case to any health facility, make sure to cover both your mouth and nose with N95 mask. Maintain 1-meter distance.  </a:t>
            </a:r>
          </a:p>
          <a:p>
            <a:pPr rtl="0" fontAlgn="base"/>
            <a:r>
              <a:rPr lang="en-US" sz="2200" b="0" i="0" dirty="0">
                <a:effectLst/>
                <a:latin typeface="Helvetica Neue"/>
                <a:ea typeface="Helvetica Neue"/>
                <a:cs typeface="Helvetica Neue"/>
                <a:sym typeface="Helvetica Neue"/>
              </a:rPr>
              <a:t>Maintaining safe distances for those living in crowded areas or the homeless is going to be difficult. Even then you should inform them about preventive measures and provide what support is possible.  </a:t>
            </a:r>
          </a:p>
          <a:p>
            <a:pPr rtl="0" fontAlgn="base"/>
            <a:r>
              <a:rPr lang="en-US" sz="2200" b="0" i="0" dirty="0">
                <a:effectLst/>
                <a:latin typeface="Helvetica Neue"/>
                <a:ea typeface="Helvetica Neue"/>
                <a:cs typeface="Helvetica Neue"/>
                <a:sym typeface="Helvetica Neue"/>
              </a:rPr>
              <a:t>Self-monitor for signs of illness and report to the Medical Officer, immediately if any symptoms develop.  </a:t>
            </a:r>
          </a:p>
          <a:p>
            <a:pPr rtl="0" fontAlgn="base"/>
            <a:r>
              <a:rPr lang="en-US" sz="2200" b="0" i="0" dirty="0">
                <a:effectLst/>
                <a:latin typeface="Helvetica Neue"/>
                <a:ea typeface="Helvetica Neue"/>
                <a:cs typeface="Helvetica Neue"/>
                <a:sym typeface="Helvetica Neue"/>
              </a:rPr>
              <a:t>Remember persons over the age of 60 are at higher risk, so take special care to visit their homes and ensure that they have the provisions and support they need so that they don’t have to leave the house more than is necessary.  </a:t>
            </a:r>
          </a:p>
          <a:p>
            <a:pPr rtl="0" fontAlgn="base"/>
            <a:r>
              <a:rPr lang="en-US" sz="2200" b="0" i="0" dirty="0">
                <a:effectLst/>
                <a:latin typeface="Helvetica Neue"/>
                <a:ea typeface="Helvetica Neue"/>
                <a:cs typeface="Helvetica Neue"/>
                <a:sym typeface="Helvetica Neue"/>
              </a:rPr>
              <a:t>Continue to pay special attention to the marginalized and vulnerable populations, as is your routine practice. Ensure that they follow the DEW protocol especially in night shelters, slums etc. </a:t>
            </a:r>
          </a:p>
          <a:p>
            <a:pPr rtl="0" fontAlgn="base"/>
            <a:r>
              <a:rPr lang="en-US" sz="2200" b="0" i="0" dirty="0">
                <a:effectLst/>
                <a:latin typeface="Helvetica Neue"/>
                <a:ea typeface="Helvetica Neue"/>
                <a:cs typeface="Helvetica Neue"/>
                <a:sym typeface="Helvetica Neue"/>
              </a:rPr>
              <a:t>Also, as a disaster response worker, try to reassure people that while those with symptoms and high risk need close attention, for others, prevention measures will decrease the risk of getting the disease. </a:t>
            </a:r>
          </a:p>
          <a:p>
            <a:pPr rtl="0" fontAlgn="base"/>
            <a:r>
              <a:rPr lang="en-US" sz="2200" b="0" i="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5505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054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948DC-7E95-47F6-BF61-04849430741F}"/>
              </a:ext>
            </a:extLst>
          </p:cNvPr>
          <p:cNvSpPr>
            <a:spLocks noGrp="1"/>
          </p:cNvSpPr>
          <p:nvPr>
            <p:ph type="ctrTitle"/>
          </p:nvPr>
        </p:nvSpPr>
        <p:spPr>
          <a:xfrm>
            <a:off x="665018" y="1597025"/>
            <a:ext cx="11446020" cy="3395663"/>
          </a:xfrm>
          <a:prstGeom prst="rect">
            <a:avLst/>
          </a:prstGeom>
        </p:spPr>
        <p:txBody>
          <a:bodyPr anchor="b"/>
          <a:lstStyle>
            <a:lvl1pPr algn="ctr">
              <a:defRPr sz="6000" b="1">
                <a:latin typeface="Arial" panose="020B0604020202020204" pitchFamily="34" charset="0"/>
                <a:cs typeface="Arial" panose="020B0604020202020204" pitchFamily="34" charset="0"/>
              </a:defRPr>
            </a:lvl1pPr>
          </a:lstStyle>
          <a:p>
            <a:r>
              <a:rPr lang="en-US"/>
              <a:t>Click to edit Master title style</a:t>
            </a:r>
            <a:endParaRPr lang="en-IN"/>
          </a:p>
        </p:txBody>
      </p:sp>
      <p:sp>
        <p:nvSpPr>
          <p:cNvPr id="3" name="Subtitle 2">
            <a:extLst>
              <a:ext uri="{FF2B5EF4-FFF2-40B4-BE49-F238E27FC236}">
                <a16:creationId xmlns:a16="http://schemas.microsoft.com/office/drawing/2014/main" xmlns="" id="{C4CA9996-CBFC-45D5-9106-324B65223F34}"/>
              </a:ext>
            </a:extLst>
          </p:cNvPr>
          <p:cNvSpPr>
            <a:spLocks noGrp="1"/>
          </p:cNvSpPr>
          <p:nvPr>
            <p:ph type="subTitle" idx="1"/>
          </p:nvPr>
        </p:nvSpPr>
        <p:spPr>
          <a:xfrm>
            <a:off x="665017" y="5122863"/>
            <a:ext cx="11446019" cy="23542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17084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6153E-37E9-4B97-8A9E-4D4FD3893AD9}"/>
              </a:ext>
            </a:extLst>
          </p:cNvPr>
          <p:cNvSpPr>
            <a:spLocks noGrp="1"/>
          </p:cNvSpPr>
          <p:nvPr>
            <p:ph type="title"/>
          </p:nvPr>
        </p:nvSpPr>
        <p:spPr>
          <a:xfrm>
            <a:off x="893763" y="519113"/>
            <a:ext cx="11217275" cy="188595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6EA5F794-DCCE-4FB1-BB72-4B5B99057B8B}"/>
              </a:ext>
            </a:extLst>
          </p:cNvPr>
          <p:cNvSpPr>
            <a:spLocks noGrp="1"/>
          </p:cNvSpPr>
          <p:nvPr>
            <p:ph idx="1"/>
          </p:nvPr>
        </p:nvSpPr>
        <p:spPr>
          <a:xfrm>
            <a:off x="893763" y="2597150"/>
            <a:ext cx="11217275" cy="61880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170E8D9-AF4C-4625-AC12-7607BC2989F0}"/>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5" name="Footer Placeholder 4">
            <a:extLst>
              <a:ext uri="{FF2B5EF4-FFF2-40B4-BE49-F238E27FC236}">
                <a16:creationId xmlns:a16="http://schemas.microsoft.com/office/drawing/2014/main" xmlns="" id="{5CB1147C-5981-4693-879C-C983FE83E6CE}"/>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xmlns="" id="{06E31E1D-6FC5-476F-B6F3-77A4FDFF2200}"/>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219133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0FC65-D50A-4C0B-9FF1-6BF515DEA6D9}"/>
              </a:ext>
            </a:extLst>
          </p:cNvPr>
          <p:cNvSpPr>
            <a:spLocks noGrp="1"/>
          </p:cNvSpPr>
          <p:nvPr>
            <p:ph type="title"/>
          </p:nvPr>
        </p:nvSpPr>
        <p:spPr>
          <a:xfrm>
            <a:off x="887413" y="2432050"/>
            <a:ext cx="11217275" cy="4056063"/>
          </a:xfrm>
          <a:prstGeom prst="rect">
            <a:avLst/>
          </a:prstGeom>
        </p:spPr>
        <p:txBody>
          <a:bodyPr anchor="b"/>
          <a:lstStyle>
            <a:lvl1pPr>
              <a:defRPr sz="6000" b="1"/>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A7B4962-1420-4B56-90C0-24F04EF7E32F}"/>
              </a:ext>
            </a:extLst>
          </p:cNvPr>
          <p:cNvSpPr>
            <a:spLocks noGrp="1"/>
          </p:cNvSpPr>
          <p:nvPr>
            <p:ph type="body" idx="1"/>
          </p:nvPr>
        </p:nvSpPr>
        <p:spPr>
          <a:xfrm>
            <a:off x="887413" y="6527800"/>
            <a:ext cx="11217275" cy="21336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6770F6B-4935-4374-A6FE-2FF1CD493B81}"/>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5" name="Footer Placeholder 4">
            <a:extLst>
              <a:ext uri="{FF2B5EF4-FFF2-40B4-BE49-F238E27FC236}">
                <a16:creationId xmlns:a16="http://schemas.microsoft.com/office/drawing/2014/main" xmlns="" id="{0ECDF226-9DD8-427D-989E-198989AD8B62}"/>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xmlns="" id="{E3F97532-23AF-4AB6-93CF-5C01CE120EF9}"/>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336241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52F23-7AA0-4553-B0BD-78B7BBD66467}"/>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296709B-ABFC-4947-8688-25AC97A124EA}"/>
              </a:ext>
            </a:extLst>
          </p:cNvPr>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D5A2562-5280-45B0-8485-C2B64D5817BC}"/>
              </a:ext>
            </a:extLst>
          </p:cNvPr>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805FE6D-F072-48EA-89C6-F024A1A9041F}"/>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6" name="Footer Placeholder 5">
            <a:extLst>
              <a:ext uri="{FF2B5EF4-FFF2-40B4-BE49-F238E27FC236}">
                <a16:creationId xmlns:a16="http://schemas.microsoft.com/office/drawing/2014/main" xmlns="" id="{F07EB247-C8DF-432F-B0BC-084D07001556}"/>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xmlns="" id="{8E4D48F0-322C-4DB1-9E9B-8C5301E64CCD}"/>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151669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0C524-B9FB-4E37-BD0D-A24A34FF671E}"/>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C74E778-C8BD-464A-AD4F-9C23EEEAC1A8}"/>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6A3333C-5F27-4D2F-950D-58B09EC36D1C}"/>
              </a:ext>
            </a:extLst>
          </p:cNvPr>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35034559-38C1-4847-A431-7DC9E2355688}"/>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1FAFFD-F592-42BB-B508-D7D696C11693}"/>
              </a:ext>
            </a:extLst>
          </p:cNvPr>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BE72BC3D-B5B3-4EA0-A9D4-5A741CB265D2}"/>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8" name="Footer Placeholder 7">
            <a:extLst>
              <a:ext uri="{FF2B5EF4-FFF2-40B4-BE49-F238E27FC236}">
                <a16:creationId xmlns:a16="http://schemas.microsoft.com/office/drawing/2014/main" xmlns="" id="{9AB8923C-510D-4024-B9B3-E165C9675A52}"/>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xmlns="" id="{EA5BF597-F9BF-4B3C-8A6C-0323996729CE}"/>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203032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1A045-A2EE-46C9-9DBC-C6A6B4504425}"/>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628B6F6C-B1A0-485C-B960-6F30016DCB9B}"/>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4" name="Footer Placeholder 3">
            <a:extLst>
              <a:ext uri="{FF2B5EF4-FFF2-40B4-BE49-F238E27FC236}">
                <a16:creationId xmlns:a16="http://schemas.microsoft.com/office/drawing/2014/main" xmlns="" id="{E5EAFC59-4C20-44A9-9A3E-C79208AD3881}"/>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xmlns="" id="{F9DCA2C6-361C-4463-A70B-F08E08CCD351}"/>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2816521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8C8D2-42C9-4313-AC41-AD4734154D5A}"/>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3" name="Footer Placeholder 2">
            <a:extLst>
              <a:ext uri="{FF2B5EF4-FFF2-40B4-BE49-F238E27FC236}">
                <a16:creationId xmlns:a16="http://schemas.microsoft.com/office/drawing/2014/main" xmlns="" id="{B4DC5441-7E28-4EE0-B853-E6984764F781}"/>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xmlns="" id="{1ED6D15C-0B5D-431A-82AF-B422A227FC8E}"/>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395421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993C2-521E-48D4-B040-E131A9AE5695}"/>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6106D64-CB49-423B-AE18-1AAFDDDEC393}"/>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1C2A8DDE-382C-48AE-82F1-CE0681C90B17}"/>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0400F4-CB81-4767-96BA-8153DFC716F2}"/>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6" name="Footer Placeholder 5">
            <a:extLst>
              <a:ext uri="{FF2B5EF4-FFF2-40B4-BE49-F238E27FC236}">
                <a16:creationId xmlns:a16="http://schemas.microsoft.com/office/drawing/2014/main" xmlns="" id="{4C0B584C-12A3-498A-858B-92A18252DD7F}"/>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xmlns="" id="{810FDE32-B814-4424-9CBE-77F8EE5C7852}"/>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72642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E14DE-9B75-4DB0-98EE-7E6195FAA5C2}"/>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D4C7D520-C065-42F3-9C0F-A0E70211C408}"/>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168EF6F7-9603-490D-986A-57FA6D443FCE}"/>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5DB2BB-B6BF-44A1-BE0B-5B51D85447DC}"/>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6" name="Footer Placeholder 5">
            <a:extLst>
              <a:ext uri="{FF2B5EF4-FFF2-40B4-BE49-F238E27FC236}">
                <a16:creationId xmlns:a16="http://schemas.microsoft.com/office/drawing/2014/main" xmlns="" id="{B395421D-CA61-4F81-9E0A-88B359F69856}"/>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xmlns="" id="{7266994F-5C46-4F91-B3AC-3526A0931CDE}"/>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21049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83CC2-D80D-49E0-A5A5-A307D7EDC6C4}"/>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4B8E690-1CF5-44DD-9F7A-271418E7A889}"/>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5E3BEA6-E43F-4C6D-B7C8-6C13C70E29A2}"/>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5" name="Footer Placeholder 4">
            <a:extLst>
              <a:ext uri="{FF2B5EF4-FFF2-40B4-BE49-F238E27FC236}">
                <a16:creationId xmlns:a16="http://schemas.microsoft.com/office/drawing/2014/main" xmlns="" id="{B9D816B9-DADF-4F2C-8CDC-8E968AD57946}"/>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xmlns="" id="{5B1F56B7-8178-4694-B827-A6A37BC6E15F}"/>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161884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C5D34BF-0316-4AB5-9050-831C5CD71A28}"/>
              </a:ext>
            </a:extLst>
          </p:cNvPr>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E61D941-83FC-4390-B13A-4F1583716F0E}"/>
              </a:ext>
            </a:extLst>
          </p:cNvPr>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52ECC36-6ADF-406C-AF63-DEC0FDB7364A}"/>
              </a:ext>
            </a:extLst>
          </p:cNvPr>
          <p:cNvSpPr>
            <a:spLocks noGrp="1"/>
          </p:cNvSpPr>
          <p:nvPr>
            <p:ph type="dt" sz="half" idx="10"/>
          </p:nvPr>
        </p:nvSpPr>
        <p:spPr>
          <a:xfrm>
            <a:off x="893763" y="9040813"/>
            <a:ext cx="2925762" cy="519112"/>
          </a:xfrm>
          <a:prstGeom prst="rect">
            <a:avLst/>
          </a:prstGeom>
        </p:spPr>
        <p:txBody>
          <a:bodyPr/>
          <a:lstStyle/>
          <a:p>
            <a:fld id="{9DA88179-48EE-4D4F-BA8C-95EB4B51484B}" type="datetimeFigureOut">
              <a:rPr lang="en-IN" smtClean="0"/>
              <a:t>14-07-2020</a:t>
            </a:fld>
            <a:endParaRPr lang="en-IN"/>
          </a:p>
        </p:txBody>
      </p:sp>
      <p:sp>
        <p:nvSpPr>
          <p:cNvPr id="5" name="Footer Placeholder 4">
            <a:extLst>
              <a:ext uri="{FF2B5EF4-FFF2-40B4-BE49-F238E27FC236}">
                <a16:creationId xmlns:a16="http://schemas.microsoft.com/office/drawing/2014/main" xmlns="" id="{15FDEDAA-DE40-419F-9516-F1380A296022}"/>
              </a:ext>
            </a:extLst>
          </p:cNvPr>
          <p:cNvSpPr>
            <a:spLocks noGrp="1"/>
          </p:cNvSpPr>
          <p:nvPr>
            <p:ph type="ftr" sz="quarter" idx="11"/>
          </p:nvPr>
        </p:nvSpPr>
        <p:spPr>
          <a:xfrm>
            <a:off x="4308475" y="9040813"/>
            <a:ext cx="4387850" cy="519112"/>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xmlns="" id="{947603A1-DB16-4BC7-B823-F7621535C701}"/>
              </a:ext>
            </a:extLst>
          </p:cNvPr>
          <p:cNvSpPr>
            <a:spLocks noGrp="1"/>
          </p:cNvSpPr>
          <p:nvPr>
            <p:ph type="sldNum" sz="quarter" idx="12"/>
          </p:nvPr>
        </p:nvSpPr>
        <p:spPr>
          <a:xfrm>
            <a:off x="9185275" y="9040813"/>
            <a:ext cx="2925763" cy="519112"/>
          </a:xfrm>
          <a:prstGeom prst="rect">
            <a:avLst/>
          </a:prstGeom>
        </p:spPr>
        <p:txBody>
          <a:bodyPr/>
          <a:lstStyle/>
          <a:p>
            <a:fld id="{C6C011BB-8861-48E5-B75F-685B96FCD44A}" type="slidenum">
              <a:rPr lang="en-IN" smtClean="0"/>
              <a:t>‹#›</a:t>
            </a:fld>
            <a:endParaRPr lang="en-IN"/>
          </a:p>
        </p:txBody>
      </p:sp>
    </p:spTree>
    <p:extLst>
      <p:ext uri="{BB962C8B-B14F-4D97-AF65-F5344CB8AC3E}">
        <p14:creationId xmlns:p14="http://schemas.microsoft.com/office/powerpoint/2010/main" val="3169042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897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xmlns="" id="{CA43C145-8218-46A2-909D-3072B58A7A92}"/>
              </a:ext>
            </a:extLst>
          </p:cNvPr>
          <p:cNvPicPr>
            <a:picLocks noChangeAspect="1"/>
          </p:cNvPicPr>
          <p:nvPr userDrawn="1"/>
        </p:nvPicPr>
        <p:blipFill rotWithShape="1">
          <a:blip r:embed="rId14">
            <a:duotone>
              <a:schemeClr val="accent5">
                <a:shade val="45000"/>
                <a:satMod val="135000"/>
              </a:schemeClr>
              <a:prstClr val="white"/>
            </a:duotone>
            <a:alphaModFix amt="29000"/>
            <a:extLst>
              <a:ext uri="{28A0092B-C50C-407E-A947-70E740481C1C}">
                <a14:useLocalDpi xmlns:a14="http://schemas.microsoft.com/office/drawing/2010/main" val="0"/>
              </a:ext>
            </a:extLst>
          </a:blip>
          <a:srcRect r="2128"/>
          <a:stretch/>
        </p:blipFill>
        <p:spPr>
          <a:xfrm>
            <a:off x="-1" y="-1"/>
            <a:ext cx="9559637" cy="9767455"/>
          </a:xfrm>
          <a:prstGeom prst="rect">
            <a:avLst/>
          </a:prstGeom>
        </p:spPr>
      </p:pic>
      <p:pic>
        <p:nvPicPr>
          <p:cNvPr id="13" name="Picture 12" descr="A close up of a logo&#10;&#10;Description automatically generated">
            <a:extLst>
              <a:ext uri="{FF2B5EF4-FFF2-40B4-BE49-F238E27FC236}">
                <a16:creationId xmlns:a16="http://schemas.microsoft.com/office/drawing/2014/main" xmlns="" id="{DEEC5D4E-23AF-4356-A43D-66C3CE3E4E8F}"/>
              </a:ext>
            </a:extLst>
          </p:cNvPr>
          <p:cNvPicPr>
            <a:picLocks noChangeAspect="1"/>
          </p:cNvPicPr>
          <p:nvPr userDrawn="1"/>
        </p:nvPicPr>
        <p:blipFill rotWithShape="1">
          <a:blip r:embed="rId14">
            <a:duotone>
              <a:schemeClr val="accent5">
                <a:shade val="45000"/>
                <a:satMod val="135000"/>
              </a:schemeClr>
              <a:prstClr val="white"/>
            </a:duotone>
            <a:alphaModFix amt="29000"/>
            <a:extLst>
              <a:ext uri="{28A0092B-C50C-407E-A947-70E740481C1C}">
                <a14:useLocalDpi xmlns:a14="http://schemas.microsoft.com/office/drawing/2010/main" val="0"/>
              </a:ext>
            </a:extLst>
          </a:blip>
          <a:srcRect r="2128"/>
          <a:stretch/>
        </p:blipFill>
        <p:spPr>
          <a:xfrm>
            <a:off x="3445163" y="-13855"/>
            <a:ext cx="9559637" cy="9767455"/>
          </a:xfrm>
          <a:prstGeom prst="rect">
            <a:avLst/>
          </a:prstGeom>
        </p:spPr>
      </p:pic>
    </p:spTree>
    <p:extLst>
      <p:ext uri="{BB962C8B-B14F-4D97-AF65-F5344CB8AC3E}">
        <p14:creationId xmlns:p14="http://schemas.microsoft.com/office/powerpoint/2010/main" val="19987013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10820_2020_0_4_21584_Order_03-Apr-2020%20(1).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7.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0" name="Psychosocial Support for Children during COVID-19 Pandemic Toolkit with Age-Appropriate Tools &amp; Psychosocial (PSS) Skills"/>
          <p:cNvSpPr txBox="1"/>
          <p:nvPr/>
        </p:nvSpPr>
        <p:spPr>
          <a:xfrm>
            <a:off x="754145" y="6403313"/>
            <a:ext cx="11483104" cy="17170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defTabSz="914400" hangingPunct="1">
              <a:lnSpc>
                <a:spcPct val="90000"/>
              </a:lnSpc>
              <a:spcBef>
                <a:spcPct val="0"/>
              </a:spcBef>
              <a:spcAft>
                <a:spcPts val="600"/>
              </a:spcAft>
              <a:defRPr sz="3577" b="0">
                <a:latin typeface="Calibri"/>
                <a:ea typeface="Calibri"/>
                <a:cs typeface="Calibri"/>
                <a:sym typeface="Calibri"/>
              </a:defRPr>
            </a:pPr>
            <a:r>
              <a:rPr lang="en-US" sz="6000" kern="1200">
                <a:solidFill>
                  <a:schemeClr val="tx1"/>
                </a:solidFill>
                <a:latin typeface="+mj-lt"/>
                <a:ea typeface="+mj-ea"/>
                <a:cs typeface="+mj-cs"/>
              </a:rPr>
              <a:t>Child Protection during Covid 19 </a:t>
            </a:r>
          </a:p>
        </p:txBody>
      </p:sp>
      <p:pic>
        <p:nvPicPr>
          <p:cNvPr id="10" name="Picture 9">
            <a:extLst>
              <a:ext uri="{FF2B5EF4-FFF2-40B4-BE49-F238E27FC236}">
                <a16:creationId xmlns:a16="http://schemas.microsoft.com/office/drawing/2014/main" xmlns="" id="{E7A15ABD-7BAF-4A93-8C2F-542BE55D0B7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3413" t="-25" r="15183" b="93920"/>
          <a:stretch/>
        </p:blipFill>
        <p:spPr>
          <a:xfrm>
            <a:off x="343187" y="2903623"/>
            <a:ext cx="5567738" cy="893328"/>
          </a:xfrm>
          <a:prstGeom prst="rect">
            <a:avLst/>
          </a:prstGeom>
        </p:spPr>
      </p:pic>
      <p:cxnSp>
        <p:nvCxnSpPr>
          <p:cNvPr id="138" name="Straight Connector 137">
            <a:extLst>
              <a:ext uri="{FF2B5EF4-FFF2-40B4-BE49-F238E27FC236}">
                <a16:creationId xmlns:a16="http://schemas.microsoft.com/office/drawing/2014/main" xmlns="" id="{3D83F26F-C55B-4A92-9AFF-4894D14E27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02400" y="1782633"/>
            <a:ext cx="0" cy="301639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s Covid-19 in India less severe than everywhere else? - What the ...">
            <a:extLst>
              <a:ext uri="{FF2B5EF4-FFF2-40B4-BE49-F238E27FC236}">
                <a16:creationId xmlns:a16="http://schemas.microsoft.com/office/drawing/2014/main" xmlns="" id="{AA6D3CF2-508C-4515-BBA0-4EB93AF7C1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294624" y="1236986"/>
            <a:ext cx="6366989" cy="47752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DE01EB59-1F05-4F5C-BE4A-EA5392063E0B}"/>
              </a:ext>
            </a:extLst>
          </p:cNvPr>
          <p:cNvPicPr>
            <a:picLocks noChangeAspect="1"/>
          </p:cNvPicPr>
          <p:nvPr/>
        </p:nvPicPr>
        <p:blipFill rotWithShape="1">
          <a:blip r:embed="rId4"/>
          <a:srcRect l="25430" t="23027" r="40351" b="58765"/>
          <a:stretch/>
        </p:blipFill>
        <p:spPr>
          <a:xfrm>
            <a:off x="1127760" y="4799024"/>
            <a:ext cx="4450079" cy="1331968"/>
          </a:xfrm>
          <a:prstGeom prst="rect">
            <a:avLst/>
          </a:prstGeom>
        </p:spPr>
      </p:pic>
    </p:spTree>
  </p:cSld>
  <p:clrMapOvr>
    <a:overrideClrMapping bg1="dk1" tx1="lt1" bg2="dk2" tx2="lt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6369" y="669760"/>
            <a:ext cx="4673076" cy="8379881"/>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Psychosocial and Mental health well-being of children during COVID-19 pandemic"/>
          <p:cNvSpPr txBox="1">
            <a:spLocks noGrp="1"/>
          </p:cNvSpPr>
          <p:nvPr>
            <p:ph type="title"/>
          </p:nvPr>
        </p:nvSpPr>
        <p:spPr>
          <a:xfrm>
            <a:off x="920564" y="1439294"/>
            <a:ext cx="3643902" cy="6820136"/>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400" kern="1200" dirty="0">
                <a:uFill>
                  <a:solidFill>
                    <a:srgbClr val="00B0F0"/>
                  </a:solidFill>
                </a:uFill>
                <a:latin typeface="+mj-lt"/>
                <a:ea typeface="+mj-ea"/>
                <a:cs typeface="+mj-cs"/>
              </a:rPr>
              <a:t>Extended</a:t>
            </a:r>
            <a:r>
              <a:rPr lang="en-US" sz="4400" kern="1200" dirty="0">
                <a:latin typeface="+mj-lt"/>
                <a:ea typeface="+mj-ea"/>
                <a:cs typeface="+mj-cs"/>
              </a:rPr>
              <a:t> impact on children – Role of Police </a:t>
            </a:r>
            <a:endParaRPr lang="en-US" sz="4400" kern="1200" dirty="0">
              <a:uFill>
                <a:solidFill>
                  <a:srgbClr val="00B0F0"/>
                </a:solidFill>
              </a:uFill>
              <a:latin typeface="+mj-lt"/>
              <a:ea typeface="+mj-ea"/>
              <a:cs typeface="+mj-cs"/>
            </a:endParaRPr>
          </a:p>
        </p:txBody>
      </p:sp>
      <p:graphicFrame>
        <p:nvGraphicFramePr>
          <p:cNvPr id="2" name="Diagram 1">
            <a:extLst>
              <a:ext uri="{FF2B5EF4-FFF2-40B4-BE49-F238E27FC236}">
                <a16:creationId xmlns:a16="http://schemas.microsoft.com/office/drawing/2014/main" xmlns="" id="{533C4432-31C6-45FF-A23A-8DFB112B5DF1}"/>
              </a:ext>
            </a:extLst>
          </p:cNvPr>
          <p:cNvGraphicFramePr/>
          <p:nvPr>
            <p:extLst>
              <p:ext uri="{D42A27DB-BD31-4B8C-83A1-F6EECF244321}">
                <p14:modId xmlns:p14="http://schemas.microsoft.com/office/powerpoint/2010/main" val="4106520049"/>
              </p:ext>
            </p:extLst>
          </p:nvPr>
        </p:nvGraphicFramePr>
        <p:xfrm>
          <a:off x="5540586" y="669758"/>
          <a:ext cx="6947844" cy="837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5367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9" name="Group"/>
          <p:cNvGrpSpPr/>
          <p:nvPr/>
        </p:nvGrpSpPr>
        <p:grpSpPr>
          <a:xfrm>
            <a:off x="11510732" y="8422811"/>
            <a:ext cx="1303039" cy="668304"/>
            <a:chOff x="0" y="2516"/>
            <a:chExt cx="1051483" cy="541067"/>
          </a:xfrm>
        </p:grpSpPr>
        <p:sp>
          <p:nvSpPr>
            <p:cNvPr id="747" name="34"/>
            <p:cNvSpPr txBox="1"/>
            <p:nvPr/>
          </p:nvSpPr>
          <p:spPr>
            <a:xfrm>
              <a:off x="606252" y="37089"/>
              <a:ext cx="445231" cy="471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numCol="1" anchor="ctr">
              <a:spAutoFit/>
            </a:bodyPr>
            <a:lstStyle>
              <a:lvl1pPr>
                <a:defRPr>
                  <a:solidFill>
                    <a:srgbClr val="FFFFFF"/>
                  </a:solidFill>
                </a:defRPr>
              </a:lvl1pPr>
            </a:lstStyle>
            <a:p>
              <a:r>
                <a:rPr sz="1280"/>
                <a:t>34</a:t>
              </a:r>
            </a:p>
          </p:txBody>
        </p:sp>
        <p:pic>
          <p:nvPicPr>
            <p:cNvPr id="74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6"/>
              <a:ext cx="554527" cy="541067"/>
            </a:xfrm>
            <a:prstGeom prst="rect">
              <a:avLst/>
            </a:prstGeom>
            <a:ln w="12700" cap="flat">
              <a:noFill/>
              <a:miter lim="400000"/>
            </a:ln>
            <a:effectLst/>
          </p:spPr>
        </p:pic>
      </p:grpSp>
      <p:sp>
        <p:nvSpPr>
          <p:cNvPr id="750" name="Rounded Rectangle"/>
          <p:cNvSpPr/>
          <p:nvPr/>
        </p:nvSpPr>
        <p:spPr>
          <a:xfrm>
            <a:off x="290754" y="1465838"/>
            <a:ext cx="8207214" cy="599603"/>
          </a:xfrm>
          <a:prstGeom prst="roundRect">
            <a:avLst>
              <a:gd name="adj" fmla="val 16945"/>
            </a:avLst>
          </a:prstGeom>
          <a:solidFill>
            <a:schemeClr val="bg1">
              <a:lumMod val="95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r>
              <a:rPr lang="en-US" sz="1707" dirty="0">
                <a:solidFill>
                  <a:schemeClr val="tx1"/>
                </a:solidFill>
              </a:rPr>
              <a:t>FROM MOHFW  ADVISORY TO FLWs</a:t>
            </a:r>
            <a:endParaRPr sz="1707" dirty="0">
              <a:solidFill>
                <a:schemeClr val="tx1"/>
              </a:solidFill>
            </a:endParaRPr>
          </a:p>
        </p:txBody>
      </p:sp>
      <p:sp>
        <p:nvSpPr>
          <p:cNvPr id="751" name="precaution and safety measure for FLW"/>
          <p:cNvSpPr txBox="1"/>
          <p:nvPr/>
        </p:nvSpPr>
        <p:spPr>
          <a:xfrm>
            <a:off x="277122" y="787764"/>
            <a:ext cx="9663115" cy="424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spAutoFit/>
          </a:bodyPr>
          <a:lstStyle>
            <a:lvl1pPr algn="l">
              <a:defRPr sz="4500" cap="all">
                <a:solidFill>
                  <a:srgbClr val="FFFFFF"/>
                </a:solidFill>
              </a:defRPr>
            </a:lvl1pPr>
          </a:lstStyle>
          <a:p>
            <a:pPr>
              <a:defRPr>
                <a:solidFill>
                  <a:srgbClr val="000000"/>
                </a:solidFill>
              </a:defRPr>
            </a:pPr>
            <a:r>
              <a:rPr lang="en-US" sz="2400" b="0" cap="none" dirty="0">
                <a:ln w="0"/>
                <a:solidFill>
                  <a:schemeClr val="accent1">
                    <a:lumMod val="50000"/>
                  </a:schemeClr>
                </a:solidFill>
                <a:effectLst>
                  <a:outerShdw blurRad="38100" dist="19050" dir="2700000" algn="tl" rotWithShape="0">
                    <a:schemeClr val="dk1">
                      <a:alpha val="40000"/>
                    </a:schemeClr>
                  </a:outerShdw>
                </a:effectLst>
              </a:rPr>
              <a:t>PRECAUTION AND SAFETY MEASURE FOR ALL FUNCTIONARIES </a:t>
            </a:r>
          </a:p>
        </p:txBody>
      </p:sp>
      <p:sp>
        <p:nvSpPr>
          <p:cNvPr id="752" name="Rounded Rectangle"/>
          <p:cNvSpPr/>
          <p:nvPr/>
        </p:nvSpPr>
        <p:spPr>
          <a:xfrm>
            <a:off x="277143" y="4121569"/>
            <a:ext cx="6093131" cy="4004514"/>
          </a:xfrm>
          <a:prstGeom prst="roundRect">
            <a:avLst>
              <a:gd name="adj" fmla="val 3571"/>
            </a:avLst>
          </a:prstGeom>
          <a:solidFill>
            <a:schemeClr val="accent1">
              <a:lumMod val="50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endParaRPr sz="1707"/>
          </a:p>
        </p:txBody>
      </p:sp>
      <p:sp>
        <p:nvSpPr>
          <p:cNvPr id="753" name="Rounded Rectangle"/>
          <p:cNvSpPr/>
          <p:nvPr/>
        </p:nvSpPr>
        <p:spPr>
          <a:xfrm>
            <a:off x="6734166" y="4121569"/>
            <a:ext cx="5732599" cy="4004514"/>
          </a:xfrm>
          <a:prstGeom prst="roundRect">
            <a:avLst>
              <a:gd name="adj" fmla="val 3571"/>
            </a:avLst>
          </a:prstGeom>
          <a:solidFill>
            <a:schemeClr val="accent1">
              <a:lumMod val="20000"/>
              <a:lumOff val="80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endParaRPr sz="1800" dirty="0"/>
          </a:p>
        </p:txBody>
      </p:sp>
      <p:sp>
        <p:nvSpPr>
          <p:cNvPr id="754" name="When moving around the  community"/>
          <p:cNvSpPr txBox="1"/>
          <p:nvPr/>
        </p:nvSpPr>
        <p:spPr>
          <a:xfrm>
            <a:off x="688266" y="4338718"/>
            <a:ext cx="5330212" cy="261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093" tIns="27093" rIns="27093" bIns="27093" anchor="ctr">
            <a:spAutoFit/>
          </a:bodyPr>
          <a:lstStyle>
            <a:lvl1pPr algn="l" defTabSz="914400">
              <a:lnSpc>
                <a:spcPct val="90000"/>
              </a:lnSpc>
              <a:spcBef>
                <a:spcPts val="1200"/>
              </a:spcBef>
              <a:defRPr sz="2500" cap="all"/>
            </a:lvl1pPr>
          </a:lstStyle>
          <a:p>
            <a:r>
              <a:rPr sz="1493" dirty="0">
                <a:solidFill>
                  <a:schemeClr val="bg1"/>
                </a:solidFill>
              </a:rPr>
              <a:t>When moving around the  community</a:t>
            </a:r>
          </a:p>
        </p:txBody>
      </p:sp>
      <p:sp>
        <p:nvSpPr>
          <p:cNvPr id="755" name="Immediately on reaching home"/>
          <p:cNvSpPr txBox="1"/>
          <p:nvPr/>
        </p:nvSpPr>
        <p:spPr>
          <a:xfrm>
            <a:off x="7459419" y="4316960"/>
            <a:ext cx="4291659" cy="261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093" tIns="27093" rIns="27093" bIns="27093" anchor="ctr">
            <a:spAutoFit/>
          </a:bodyPr>
          <a:lstStyle>
            <a:lvl1pPr algn="l" defTabSz="914400">
              <a:lnSpc>
                <a:spcPct val="90000"/>
              </a:lnSpc>
              <a:spcBef>
                <a:spcPts val="1200"/>
              </a:spcBef>
              <a:defRPr sz="2500" cap="all"/>
            </a:lvl1pPr>
          </a:lstStyle>
          <a:p>
            <a:r>
              <a:rPr sz="1493">
                <a:solidFill>
                  <a:schemeClr val="tx1"/>
                </a:solidFill>
              </a:rPr>
              <a:t>Immediately on reaching home</a:t>
            </a:r>
          </a:p>
        </p:txBody>
      </p:sp>
      <p:sp>
        <p:nvSpPr>
          <p:cNvPr id="756" name="Maintain distance of at least 1 meter from people when you are communicating…"/>
          <p:cNvSpPr txBox="1"/>
          <p:nvPr/>
        </p:nvSpPr>
        <p:spPr>
          <a:xfrm>
            <a:off x="470760" y="4528762"/>
            <a:ext cx="4919500" cy="311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ctr">
            <a:spAutoFit/>
          </a:bodyPr>
          <a:lstStyle/>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Maintain distance of at least 1 meter from people when you are communicating </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Use a three layered mask to cover your face. Make sure it is properly worn.(while contact tracing)</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Avoid touching your face (eyes, nose, mouth)  at all times</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Wash your hands with soap and water frequently, or use alcohol based hand-rub</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Avoid touching or direct physical contact</a:t>
            </a:r>
          </a:p>
        </p:txBody>
      </p:sp>
      <p:sp>
        <p:nvSpPr>
          <p:cNvPr id="757" name="Carefully remove and dispose off your face mask by soaking in bleach solution and then throwing it in a covered dustbin. (See: MASK MANAGEMENT).…"/>
          <p:cNvSpPr txBox="1"/>
          <p:nvPr/>
        </p:nvSpPr>
        <p:spPr>
          <a:xfrm>
            <a:off x="6938114" y="4496498"/>
            <a:ext cx="5380783" cy="2735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093" tIns="27093" rIns="27093" bIns="27093" anchor="ctr">
            <a:spAutoFit/>
          </a:bodyPr>
          <a:lstStyle/>
          <a:p>
            <a:pPr marL="97530" indent="-97530" algn="l" defTabSz="487650">
              <a:spcBef>
                <a:spcPts val="640"/>
              </a:spcBef>
              <a:buClr>
                <a:srgbClr val="9E3611"/>
              </a:buClr>
              <a:buSzPct val="85000"/>
              <a:buFont typeface="Gill Sans"/>
              <a:buChar char="▪"/>
              <a:defRPr sz="2500" b="0" cap="all"/>
            </a:pPr>
            <a:r>
              <a:rPr sz="1493" dirty="0">
                <a:solidFill>
                  <a:schemeClr val="tx1"/>
                </a:solidFill>
              </a:rPr>
              <a:t>Carefully remove and dispose off your face mask by soaking in bleach solution and then throwing it in a covered dustbin. (See: MASK MANAGEMENT).</a:t>
            </a:r>
          </a:p>
          <a:p>
            <a:pPr marL="97530" indent="-97530" algn="l" defTabSz="487650">
              <a:spcBef>
                <a:spcPts val="640"/>
              </a:spcBef>
              <a:buClr>
                <a:srgbClr val="9E3611"/>
              </a:buClr>
              <a:buSzPct val="85000"/>
              <a:buFont typeface="Gill Sans"/>
              <a:buChar char="▪"/>
              <a:defRPr sz="2500" b="0" cap="all"/>
            </a:pPr>
            <a:r>
              <a:rPr sz="1493" dirty="0">
                <a:solidFill>
                  <a:schemeClr val="tx1"/>
                </a:solidFill>
              </a:rPr>
              <a:t>Wash your hands with soap and water or alcohol based hand-sanitizer before you touch anything else.</a:t>
            </a:r>
          </a:p>
          <a:p>
            <a:pPr marL="97530" indent="-97530" algn="l" defTabSz="487650">
              <a:spcBef>
                <a:spcPts val="640"/>
              </a:spcBef>
              <a:buClr>
                <a:srgbClr val="9E3611"/>
              </a:buClr>
              <a:buSzPct val="85000"/>
              <a:buFont typeface="Gill Sans"/>
              <a:buChar char="▪"/>
              <a:defRPr sz="2500" b="0" cap="all"/>
            </a:pPr>
            <a:r>
              <a:rPr sz="1493" dirty="0">
                <a:solidFill>
                  <a:schemeClr val="tx1"/>
                </a:solidFill>
              </a:rPr>
              <a:t>If you get any symptoms like </a:t>
            </a:r>
            <a:r>
              <a:rPr lang="en-US" sz="1493" dirty="0">
                <a:solidFill>
                  <a:schemeClr val="tx1"/>
                </a:solidFill>
                <a:highlight>
                  <a:srgbClr val="FFFF00"/>
                </a:highlight>
              </a:rPr>
              <a:t>fever,</a:t>
            </a:r>
            <a:r>
              <a:rPr sz="1493" dirty="0">
                <a:solidFill>
                  <a:schemeClr val="tx1"/>
                </a:solidFill>
                <a:highlight>
                  <a:srgbClr val="FFFF00"/>
                </a:highlight>
              </a:rPr>
              <a:t>  dry cough</a:t>
            </a:r>
            <a:r>
              <a:rPr lang="en-US" sz="1493" dirty="0">
                <a:solidFill>
                  <a:schemeClr val="tx1"/>
                </a:solidFill>
                <a:highlight>
                  <a:srgbClr val="FFFF00"/>
                </a:highlight>
              </a:rPr>
              <a:t> or Difficulty in breathing</a:t>
            </a:r>
            <a:r>
              <a:rPr lang="en-US" sz="1493" dirty="0">
                <a:solidFill>
                  <a:schemeClr val="tx1"/>
                </a:solidFill>
              </a:rPr>
              <a:t> </a:t>
            </a:r>
            <a:r>
              <a:rPr sz="1493" dirty="0">
                <a:solidFill>
                  <a:schemeClr val="tx1"/>
                </a:solidFill>
              </a:rPr>
              <a:t> </a:t>
            </a:r>
            <a:r>
              <a:rPr lang="en-US" sz="1493" dirty="0">
                <a:solidFill>
                  <a:schemeClr val="tx1"/>
                </a:solidFill>
              </a:rPr>
              <a:t>REPORT TO</a:t>
            </a:r>
            <a:r>
              <a:rPr sz="1493" dirty="0">
                <a:solidFill>
                  <a:schemeClr val="tx1"/>
                </a:solidFill>
              </a:rPr>
              <a:t> the nearest Government Facility or District Surveillance Officer immediately.</a:t>
            </a:r>
          </a:p>
        </p:txBody>
      </p:sp>
      <p:pic>
        <p:nvPicPr>
          <p:cNvPr id="759"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488" y="2402303"/>
            <a:ext cx="2015366" cy="1366733"/>
          </a:xfrm>
          <a:prstGeom prst="rect">
            <a:avLst/>
          </a:prstGeom>
          <a:ln w="12700">
            <a:miter lim="400000"/>
          </a:ln>
        </p:spPr>
      </p:pic>
      <p:pic>
        <p:nvPicPr>
          <p:cNvPr id="761"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5955" y="2232814"/>
            <a:ext cx="1016699" cy="1509566"/>
          </a:xfrm>
          <a:prstGeom prst="rect">
            <a:avLst/>
          </a:prstGeom>
          <a:ln w="12700">
            <a:miter lim="400000"/>
          </a:ln>
        </p:spPr>
      </p:pic>
      <p:pic>
        <p:nvPicPr>
          <p:cNvPr id="762"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7863" y="2210793"/>
            <a:ext cx="1564622" cy="1543926"/>
          </a:xfrm>
          <a:prstGeom prst="rect">
            <a:avLst/>
          </a:prstGeom>
          <a:ln w="12700">
            <a:miter lim="400000"/>
          </a:ln>
        </p:spPr>
      </p:pic>
      <p:sp>
        <p:nvSpPr>
          <p:cNvPr id="763" name="Line"/>
          <p:cNvSpPr/>
          <p:nvPr/>
        </p:nvSpPr>
        <p:spPr>
          <a:xfrm flipV="1">
            <a:off x="3268532" y="2381743"/>
            <a:ext cx="1" cy="1366733"/>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Gill Sans SemiBold"/>
              </a:defRPr>
            </a:pPr>
            <a:endParaRPr sz="1707"/>
          </a:p>
        </p:txBody>
      </p:sp>
      <p:sp>
        <p:nvSpPr>
          <p:cNvPr id="764" name="Line"/>
          <p:cNvSpPr/>
          <p:nvPr/>
        </p:nvSpPr>
        <p:spPr>
          <a:xfrm flipV="1">
            <a:off x="8990258" y="2232814"/>
            <a:ext cx="1" cy="1366733"/>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Gill Sans SemiBold"/>
              </a:defRPr>
            </a:pPr>
            <a:endParaRPr sz="1707"/>
          </a:p>
        </p:txBody>
      </p:sp>
      <p:pic>
        <p:nvPicPr>
          <p:cNvPr id="20" name="Picture 19">
            <a:extLst>
              <a:ext uri="{FF2B5EF4-FFF2-40B4-BE49-F238E27FC236}">
                <a16:creationId xmlns:a16="http://schemas.microsoft.com/office/drawing/2014/main" xmlns="" id="{E5F4CAAC-B0AC-A846-BB7A-F5B7BABD495B}"/>
              </a:ext>
            </a:extLst>
          </p:cNvPr>
          <p:cNvPicPr>
            <a:picLocks noChangeAspect="1"/>
          </p:cNvPicPr>
          <p:nvPr/>
        </p:nvPicPr>
        <p:blipFill>
          <a:blip r:embed="rId7"/>
          <a:stretch>
            <a:fillRect/>
          </a:stretch>
        </p:blipFill>
        <p:spPr>
          <a:xfrm>
            <a:off x="290754" y="8464132"/>
            <a:ext cx="6783918" cy="790456"/>
          </a:xfrm>
          <a:prstGeom prst="rect">
            <a:avLst/>
          </a:prstGeom>
        </p:spPr>
      </p:pic>
      <p:pic>
        <p:nvPicPr>
          <p:cNvPr id="3" name="Picture 2">
            <a:extLst>
              <a:ext uri="{FF2B5EF4-FFF2-40B4-BE49-F238E27FC236}">
                <a16:creationId xmlns:a16="http://schemas.microsoft.com/office/drawing/2014/main" xmlns="" id="{C041F767-3972-CF4E-8FD7-357D8576C6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18" y="2356194"/>
            <a:ext cx="2056548" cy="145326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4.jpeg"/>
          <p:cNvPicPr>
            <a:picLocks noChangeAspect="1"/>
          </p:cNvPicPr>
          <p:nvPr/>
        </p:nvPicPr>
        <p:blipFill rotWithShape="1">
          <a:blip r:embed="rId2">
            <a:extLst>
              <a:ext uri="{28A0092B-C50C-407E-A947-70E740481C1C}">
                <a14:useLocalDpi xmlns:a14="http://schemas.microsoft.com/office/drawing/2010/main" val="0"/>
              </a:ext>
            </a:extLst>
          </a:blip>
          <a:srcRect t="4818" b="26796"/>
          <a:stretch/>
        </p:blipFill>
        <p:spPr>
          <a:xfrm>
            <a:off x="627385" y="1454931"/>
            <a:ext cx="11750030" cy="7506189"/>
          </a:xfrm>
          <a:prstGeom prst="rect">
            <a:avLst/>
          </a:prstGeom>
          <a:ln w="12700">
            <a:miter lim="400000"/>
          </a:ln>
        </p:spPr>
      </p:pic>
      <p:sp>
        <p:nvSpPr>
          <p:cNvPr id="4" name="TextBox 3"/>
          <p:cNvSpPr txBox="1"/>
          <p:nvPr/>
        </p:nvSpPr>
        <p:spPr>
          <a:xfrm>
            <a:off x="812800" y="8730287"/>
            <a:ext cx="10243815" cy="646331"/>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Helvetica Neue Medium"/>
                <a:sym typeface="Helvetica Neue Medium"/>
              </a:rPr>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DC29B0-7B22-44CD-BCB1-CE290E931F08}"/>
              </a:ext>
            </a:extLst>
          </p:cNvPr>
          <p:cNvPicPr>
            <a:picLocks noChangeAspect="1"/>
          </p:cNvPicPr>
          <p:nvPr/>
        </p:nvPicPr>
        <p:blipFill rotWithShape="1">
          <a:blip r:embed="rId2"/>
          <a:srcRect l="29179" t="22916" r="31797" b="5417"/>
          <a:stretch/>
        </p:blipFill>
        <p:spPr>
          <a:xfrm>
            <a:off x="289560" y="289559"/>
            <a:ext cx="6212840" cy="6418069"/>
          </a:xfrm>
          <a:prstGeom prst="rect">
            <a:avLst/>
          </a:prstGeom>
        </p:spPr>
      </p:pic>
      <p:sp>
        <p:nvSpPr>
          <p:cNvPr id="5" name="Rectangle 4">
            <a:extLst>
              <a:ext uri="{FF2B5EF4-FFF2-40B4-BE49-F238E27FC236}">
                <a16:creationId xmlns:a16="http://schemas.microsoft.com/office/drawing/2014/main" xmlns="" id="{7FCCF983-B8CE-4ED9-A255-D22C5543FFFB}"/>
              </a:ext>
            </a:extLst>
          </p:cNvPr>
          <p:cNvSpPr/>
          <p:nvPr/>
        </p:nvSpPr>
        <p:spPr>
          <a:xfrm>
            <a:off x="6736080" y="289559"/>
            <a:ext cx="5791200" cy="6370975"/>
          </a:xfrm>
          <a:prstGeom prst="rect">
            <a:avLst/>
          </a:prstGeom>
          <a:solidFill>
            <a:srgbClr val="00B0F0"/>
          </a:solidFill>
        </p:spPr>
        <p:txBody>
          <a:bodyPr wrap="square">
            <a:spAutoFit/>
          </a:bodyPr>
          <a:lstStyle/>
          <a:p>
            <a:pPr algn="l" fontAlgn="base"/>
            <a:r>
              <a:rPr lang="en-US" i="1" dirty="0">
                <a:solidFill>
                  <a:schemeClr val="bg1"/>
                </a:solidFill>
                <a:latin typeface="Calibri" panose="020F0502020204030204" pitchFamily="34" charset="0"/>
              </a:rPr>
              <a:t>COVID-19 is a health crisis that risks evolving into a broader child-rights crisis. </a:t>
            </a:r>
            <a:r>
              <a:rPr lang="en-US" dirty="0">
                <a:solidFill>
                  <a:schemeClr val="bg1"/>
                </a:solidFill>
                <a:latin typeface="Calibri" panose="020F0502020204030204" pitchFamily="34" charset="0"/>
              </a:rPr>
              <a:t> </a:t>
            </a:r>
          </a:p>
          <a:p>
            <a:pPr algn="l" fontAlgn="base"/>
            <a:r>
              <a:rPr lang="en-US" b="0" dirty="0">
                <a:solidFill>
                  <a:schemeClr val="bg1"/>
                </a:solidFill>
                <a:latin typeface="Calibri" panose="020F0502020204030204" pitchFamily="34" charset="0"/>
              </a:rPr>
              <a:t> </a:t>
            </a:r>
          </a:p>
          <a:p>
            <a:pPr algn="l" fontAlgn="base"/>
            <a:r>
              <a:rPr lang="en-US" b="0" dirty="0">
                <a:solidFill>
                  <a:schemeClr val="bg1"/>
                </a:solidFill>
              </a:rPr>
              <a:t>The socio-economic impact of the virus is potentially catastrophic for many children. </a:t>
            </a:r>
          </a:p>
          <a:p>
            <a:pPr algn="l" fontAlgn="base"/>
            <a:endParaRPr lang="en-US" b="0" dirty="0">
              <a:solidFill>
                <a:schemeClr val="bg1"/>
              </a:solidFill>
              <a:latin typeface="Calibri" panose="020F0502020204030204" pitchFamily="34" charset="0"/>
            </a:endParaRPr>
          </a:p>
          <a:p>
            <a:pPr algn="l" fontAlgn="base"/>
            <a:r>
              <a:rPr lang="en-US" b="0" dirty="0">
                <a:solidFill>
                  <a:schemeClr val="bg1"/>
                </a:solidFill>
              </a:rPr>
              <a:t>Millions of children will likely drop out of school altogether </a:t>
            </a:r>
          </a:p>
          <a:p>
            <a:pPr algn="l" fontAlgn="base"/>
            <a:r>
              <a:rPr lang="en-US" b="0" dirty="0">
                <a:solidFill>
                  <a:schemeClr val="bg1"/>
                </a:solidFill>
              </a:rPr>
              <a:t> </a:t>
            </a:r>
          </a:p>
          <a:p>
            <a:pPr algn="l" fontAlgn="base"/>
            <a:r>
              <a:rPr lang="en-US" b="0" dirty="0">
                <a:solidFill>
                  <a:schemeClr val="bg1"/>
                </a:solidFill>
              </a:rPr>
              <a:t>For children facing extreme deprivations, acute stress can trigger longer-term mental health challenges</a:t>
            </a:r>
          </a:p>
          <a:p>
            <a:pPr algn="l" fontAlgn="base"/>
            <a:endParaRPr lang="en-US" b="0" dirty="0">
              <a:solidFill>
                <a:schemeClr val="bg1"/>
              </a:solidFill>
            </a:endParaRPr>
          </a:p>
          <a:p>
            <a:pPr algn="l" fontAlgn="base"/>
            <a:r>
              <a:rPr lang="en-US" b="0" dirty="0">
                <a:solidFill>
                  <a:schemeClr val="bg1"/>
                </a:solidFill>
              </a:rPr>
              <a:t>Lockdowns come with heightened risk of children witnessing or suffering violence and abuse</a:t>
            </a:r>
            <a:endParaRPr lang="en-US" b="0" dirty="0">
              <a:solidFill>
                <a:schemeClr val="bg1"/>
              </a:solidFill>
              <a:latin typeface="Calibri" panose="020F0502020204030204" pitchFamily="34" charset="0"/>
            </a:endParaRPr>
          </a:p>
        </p:txBody>
      </p:sp>
      <p:pic>
        <p:nvPicPr>
          <p:cNvPr id="6" name="Picture 5">
            <a:extLst>
              <a:ext uri="{FF2B5EF4-FFF2-40B4-BE49-F238E27FC236}">
                <a16:creationId xmlns:a16="http://schemas.microsoft.com/office/drawing/2014/main" xmlns="" id="{EB884E7A-EEAB-46B8-90E8-743F8C6EBBC7}"/>
              </a:ext>
            </a:extLst>
          </p:cNvPr>
          <p:cNvPicPr>
            <a:picLocks noChangeAspect="1"/>
          </p:cNvPicPr>
          <p:nvPr/>
        </p:nvPicPr>
        <p:blipFill rotWithShape="1">
          <a:blip r:embed="rId3"/>
          <a:srcRect l="8437" t="41042" r="37188" b="28750"/>
          <a:stretch/>
        </p:blipFill>
        <p:spPr>
          <a:xfrm>
            <a:off x="924560" y="6979920"/>
            <a:ext cx="11771166" cy="2331720"/>
          </a:xfrm>
          <a:prstGeom prst="rect">
            <a:avLst/>
          </a:prstGeom>
        </p:spPr>
      </p:pic>
    </p:spTree>
    <p:extLst>
      <p:ext uri="{BB962C8B-B14F-4D97-AF65-F5344CB8AC3E}">
        <p14:creationId xmlns:p14="http://schemas.microsoft.com/office/powerpoint/2010/main" val="1133487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88DA1F7-243F-4238-B2E5-D9BC0A53C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329685" cy="97536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xmlns="" id="{A7FC5E3B-10AB-47E5-A8FC-14E8B42CE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6940" y="689254"/>
            <a:ext cx="3340607" cy="816239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arth globe Africa and Europe">
            <a:extLst>
              <a:ext uri="{FF2B5EF4-FFF2-40B4-BE49-F238E27FC236}">
                <a16:creationId xmlns:a16="http://schemas.microsoft.com/office/drawing/2014/main" xmlns="" id="{45C21678-CA9B-4F66-9655-7B89F597DE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503" y="1142114"/>
            <a:ext cx="2325832" cy="2325832"/>
          </a:xfrm>
          <a:prstGeom prst="rect">
            <a:avLst/>
          </a:prstGeom>
        </p:spPr>
      </p:pic>
      <p:pic>
        <p:nvPicPr>
          <p:cNvPr id="12" name="Graphic 11" descr="Earth globe Americas">
            <a:extLst>
              <a:ext uri="{FF2B5EF4-FFF2-40B4-BE49-F238E27FC236}">
                <a16:creationId xmlns:a16="http://schemas.microsoft.com/office/drawing/2014/main" xmlns="" id="{9F010441-AE6B-419E-86CA-D627BE57B9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67755" y="3638226"/>
            <a:ext cx="2267327" cy="2267327"/>
          </a:xfrm>
          <a:prstGeom prst="rect">
            <a:avLst/>
          </a:prstGeom>
        </p:spPr>
      </p:pic>
      <p:pic>
        <p:nvPicPr>
          <p:cNvPr id="14" name="Graphic 13" descr="Earth Globe   Asia">
            <a:extLst>
              <a:ext uri="{FF2B5EF4-FFF2-40B4-BE49-F238E27FC236}">
                <a16:creationId xmlns:a16="http://schemas.microsoft.com/office/drawing/2014/main" xmlns="" id="{F07FDAF8-CD39-4D1D-9354-96FD64C70D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73216" y="6134340"/>
            <a:ext cx="2256405" cy="2256405"/>
          </a:xfrm>
          <a:prstGeom prst="rect">
            <a:avLst/>
          </a:prstGeom>
          <a:effectLst/>
        </p:spPr>
      </p:pic>
      <p:sp>
        <p:nvSpPr>
          <p:cNvPr id="3" name="Text Placeholder 2">
            <a:extLst>
              <a:ext uri="{FF2B5EF4-FFF2-40B4-BE49-F238E27FC236}">
                <a16:creationId xmlns:a16="http://schemas.microsoft.com/office/drawing/2014/main" xmlns="" id="{07950773-E2C6-4080-BE0A-3416DEAE4D28}"/>
              </a:ext>
            </a:extLst>
          </p:cNvPr>
          <p:cNvSpPr>
            <a:spLocks noGrp="1"/>
          </p:cNvSpPr>
          <p:nvPr>
            <p:ph type="body" idx="1"/>
          </p:nvPr>
        </p:nvSpPr>
        <p:spPr>
          <a:xfrm>
            <a:off x="4408362" y="565273"/>
            <a:ext cx="8195118" cy="8623053"/>
          </a:xfrm>
        </p:spPr>
        <p:txBody>
          <a:bodyPr vert="horz" lIns="91440" tIns="45720" rIns="91440" bIns="45720" rtlCol="0">
            <a:noAutofit/>
          </a:bodyPr>
          <a:lstStyle/>
          <a:p>
            <a:pPr marL="0" lvl="0" indent="0" defTabSz="914400">
              <a:lnSpc>
                <a:spcPct val="90000"/>
              </a:lnSpc>
              <a:buNone/>
            </a:pPr>
            <a:r>
              <a:rPr lang="en-US" sz="2400" b="1" kern="1200" dirty="0">
                <a:solidFill>
                  <a:schemeClr val="tx1"/>
                </a:solidFill>
                <a:latin typeface="+mn-lt"/>
                <a:ea typeface="+mn-ea"/>
                <a:cs typeface="+mn-cs"/>
              </a:rPr>
              <a:t>Globally, after disasters, vulnerability of women and children rises</a:t>
            </a:r>
          </a:p>
          <a:p>
            <a:pPr lvl="1"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After 2008 floods, child marriage and trafficking of girls went up in Bihar and Andhra Pradesh by more than 20%</a:t>
            </a:r>
          </a:p>
          <a:p>
            <a:pPr lvl="1"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After 2015 Nepal earthquake, child marriage doubled in many villages.</a:t>
            </a:r>
          </a:p>
          <a:p>
            <a:pPr lvl="1"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After two years of war in Syria, child marriage went up from 12% to 32%</a:t>
            </a:r>
          </a:p>
          <a:p>
            <a:pPr lvl="1"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After Ebola (2014-16), violence against women and girls went up and in some countries, child marriage went up. Teenage pregnancies went up during the lockdown imposed in several countries </a:t>
            </a:r>
          </a:p>
          <a:p>
            <a:pPr lvl="1"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Access for victims and survivors of violence goes down during epidemics</a:t>
            </a:r>
          </a:p>
          <a:p>
            <a:pPr lvl="1" indent="-228600" defTabSz="914400">
              <a:lnSpc>
                <a:spcPct val="90000"/>
              </a:lnSpc>
              <a:buFont typeface="Arial" panose="020B0604020202020204" pitchFamily="34" charset="0"/>
              <a:buChar char="•"/>
            </a:pPr>
            <a:r>
              <a:rPr lang="en-US" sz="2400" kern="1200" dirty="0">
                <a:solidFill>
                  <a:schemeClr val="tx1"/>
                </a:solidFill>
                <a:latin typeface="+mn-lt"/>
                <a:ea typeface="+mn-ea"/>
                <a:cs typeface="+mn-cs"/>
              </a:rPr>
              <a:t>In India – CHILDLINE saw a 50% increase in calls received immediately post lockdown </a:t>
            </a:r>
          </a:p>
        </p:txBody>
      </p:sp>
    </p:spTree>
    <p:extLst>
      <p:ext uri="{BB962C8B-B14F-4D97-AF65-F5344CB8AC3E}">
        <p14:creationId xmlns:p14="http://schemas.microsoft.com/office/powerpoint/2010/main" val="11767381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59341" y="456783"/>
            <a:ext cx="7652531" cy="8386479"/>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sychosocial and Mental health well-being of children during COVID-19 pandemic"/>
          <p:cNvSpPr txBox="1">
            <a:spLocks noGrp="1"/>
          </p:cNvSpPr>
          <p:nvPr>
            <p:ph type="title"/>
          </p:nvPr>
        </p:nvSpPr>
        <p:spPr>
          <a:xfrm>
            <a:off x="359341" y="60491"/>
            <a:ext cx="8233212" cy="1912853"/>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5000" kern="1200" dirty="0">
                <a:solidFill>
                  <a:schemeClr val="tx1"/>
                </a:solidFill>
                <a:latin typeface="+mj-lt"/>
                <a:ea typeface="+mj-ea"/>
                <a:cs typeface="+mj-cs"/>
              </a:rPr>
              <a:t>Vulnerable children </a:t>
            </a:r>
            <a:endParaRPr lang="en-US" sz="5000" kern="1200" dirty="0">
              <a:solidFill>
                <a:schemeClr val="tx1"/>
              </a:solidFill>
              <a:uFill>
                <a:solidFill>
                  <a:srgbClr val="00B0F0"/>
                </a:solidFill>
              </a:uFill>
              <a:latin typeface="+mj-lt"/>
              <a:ea typeface="+mj-ea"/>
              <a:cs typeface="+mj-cs"/>
            </a:endParaRPr>
          </a:p>
        </p:txBody>
      </p:sp>
      <p:sp>
        <p:nvSpPr>
          <p:cNvPr id="138" name="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there may be an increased risk of violence and abuse. WHO and Inter-Agency Standing Committee on Gender-Based-Violence evidence from earlier epidemics show that the risk of violence for women and children go up when men lose incomes and/ or stay home all day. Hence this COVID-19 response kit for children integrates the components of psychosocial and mental health well-being.…"/>
          <p:cNvSpPr txBox="1">
            <a:spLocks noGrp="1"/>
          </p:cNvSpPr>
          <p:nvPr>
            <p:ph type="body" idx="1"/>
          </p:nvPr>
        </p:nvSpPr>
        <p:spPr>
          <a:xfrm>
            <a:off x="359341" y="3017616"/>
            <a:ext cx="7135591" cy="5825645"/>
          </a:xfrm>
          <a:prstGeom prst="rect">
            <a:avLst/>
          </a:prstGeom>
        </p:spPr>
        <p:txBody>
          <a:bodyPr vert="horz" lIns="91440" tIns="45720" rIns="91440" bIns="45720" rtlCol="0">
            <a:noAutofit/>
          </a:bodyPr>
          <a:lstStyle/>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kern="1200" dirty="0">
                <a:solidFill>
                  <a:schemeClr val="tx1"/>
                </a:solidFill>
                <a:uFill>
                  <a:solidFill>
                    <a:srgbClr val="000000"/>
                  </a:solidFill>
                </a:uFill>
                <a:latin typeface="+mn-lt"/>
                <a:ea typeface="+mn-ea"/>
                <a:cs typeface="+mn-cs"/>
              </a:rPr>
              <a:t>Children in </a:t>
            </a:r>
            <a:r>
              <a:rPr lang="en-US" sz="2400" b="1" kern="1200" dirty="0">
                <a:solidFill>
                  <a:schemeClr val="tx1"/>
                </a:solidFill>
                <a:uFill>
                  <a:solidFill>
                    <a:srgbClr val="000000"/>
                  </a:solidFill>
                </a:uFill>
                <a:latin typeface="+mn-lt"/>
                <a:ea typeface="+mn-ea"/>
                <a:cs typeface="+mn-cs"/>
              </a:rPr>
              <a:t>Child Care Institutions/alternative care</a:t>
            </a: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Without family care</a:t>
            </a: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in conflict with law </a:t>
            </a: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endParaRPr lang="en-US" sz="24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on the move </a:t>
            </a:r>
            <a:r>
              <a:rPr lang="en-US" sz="2400" kern="1200" dirty="0">
                <a:solidFill>
                  <a:schemeClr val="tx1"/>
                </a:solidFill>
                <a:uFill>
                  <a:solidFill>
                    <a:srgbClr val="000000"/>
                  </a:solidFill>
                </a:uFill>
                <a:latin typeface="+mn-lt"/>
                <a:ea typeface="+mn-ea"/>
                <a:cs typeface="+mn-cs"/>
              </a:rPr>
              <a:t>with migrant families or </a:t>
            </a:r>
            <a:r>
              <a:rPr lang="en-US" sz="2400" b="1" kern="1200" dirty="0">
                <a:solidFill>
                  <a:schemeClr val="tx1"/>
                </a:solidFill>
                <a:uFill>
                  <a:solidFill>
                    <a:srgbClr val="000000"/>
                  </a:solidFill>
                </a:uFill>
                <a:latin typeface="+mn-lt"/>
                <a:ea typeface="+mn-ea"/>
                <a:cs typeface="+mn-cs"/>
              </a:rPr>
              <a:t>unaccompanied/separated </a:t>
            </a:r>
          </a:p>
          <a:p>
            <a:pPr marL="215900" indent="0" defTabSz="914400">
              <a:lnSpc>
                <a:spcPct val="90000"/>
              </a:lnSpc>
              <a:spcBef>
                <a:spcPts val="700"/>
              </a:spcBef>
              <a:buSzTx/>
              <a:buNone/>
              <a:defRPr sz="2093">
                <a:uFill>
                  <a:solidFill>
                    <a:srgbClr val="000000"/>
                  </a:solidFill>
                </a:uFill>
                <a:latin typeface="Calibri"/>
                <a:ea typeface="Calibri"/>
                <a:cs typeface="Calibri"/>
                <a:sym typeface="Calibri"/>
              </a:defRPr>
            </a:pPr>
            <a:endParaRPr lang="en-US" sz="2400" b="1"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on the streets </a:t>
            </a:r>
            <a:r>
              <a:rPr lang="en-US" sz="2400" kern="1200" dirty="0">
                <a:solidFill>
                  <a:schemeClr val="tx1"/>
                </a:solidFill>
                <a:uFill>
                  <a:solidFill>
                    <a:srgbClr val="000000"/>
                  </a:solidFill>
                </a:uFill>
                <a:latin typeface="+mn-lt"/>
                <a:ea typeface="+mn-ea"/>
                <a:cs typeface="+mn-cs"/>
              </a:rPr>
              <a:t>face heightened risks </a:t>
            </a: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2400" b="1"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with disabilities </a:t>
            </a: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2400" kern="1200" dirty="0">
              <a:solidFill>
                <a:schemeClr val="tx1"/>
              </a:solidFill>
              <a:uFill>
                <a:solidFill>
                  <a:srgbClr val="000000"/>
                </a:solidFill>
              </a:uFill>
              <a:latin typeface="+mn-lt"/>
              <a:ea typeface="+mn-ea"/>
              <a:cs typeface="+mn-cs"/>
            </a:endParaRPr>
          </a:p>
        </p:txBody>
      </p:sp>
      <p:pic>
        <p:nvPicPr>
          <p:cNvPr id="5" name="Graphic 4" descr="Wheelchair Access">
            <a:extLst>
              <a:ext uri="{FF2B5EF4-FFF2-40B4-BE49-F238E27FC236}">
                <a16:creationId xmlns:a16="http://schemas.microsoft.com/office/drawing/2014/main" xmlns="" id="{6742F06E-806F-4A27-8337-B59EB5763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09495" y="6281050"/>
            <a:ext cx="2386957" cy="2386957"/>
          </a:xfrm>
          <a:prstGeom prst="rect">
            <a:avLst/>
          </a:prstGeom>
        </p:spPr>
      </p:pic>
      <p:pic>
        <p:nvPicPr>
          <p:cNvPr id="3" name="Graphic 2" descr="Children">
            <a:extLst>
              <a:ext uri="{FF2B5EF4-FFF2-40B4-BE49-F238E27FC236}">
                <a16:creationId xmlns:a16="http://schemas.microsoft.com/office/drawing/2014/main" xmlns="" id="{B591432E-0071-4AA6-809E-7DB62D11FA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09495" y="3209800"/>
            <a:ext cx="2386958" cy="2386958"/>
          </a:xfrm>
          <a:prstGeom prst="rect">
            <a:avLst/>
          </a:prstGeom>
        </p:spPr>
      </p:pic>
      <p:pic>
        <p:nvPicPr>
          <p:cNvPr id="7" name="Graphic 6" descr="Home">
            <a:extLst>
              <a:ext uri="{FF2B5EF4-FFF2-40B4-BE49-F238E27FC236}">
                <a16:creationId xmlns:a16="http://schemas.microsoft.com/office/drawing/2014/main" xmlns="" id="{C90F15F4-836C-4283-97C7-B3D6D34633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109495" y="60491"/>
            <a:ext cx="2386957" cy="238695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xmlns=""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5022247" y="4991947"/>
            <a:ext cx="7565029" cy="42209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Psychosocial and Mental health well-being of children during COVID-19 pandemic"/>
          <p:cNvSpPr txBox="1">
            <a:spLocks noGrp="1"/>
          </p:cNvSpPr>
          <p:nvPr>
            <p:ph type="title"/>
          </p:nvPr>
        </p:nvSpPr>
        <p:spPr>
          <a:xfrm>
            <a:off x="5356609" y="5422867"/>
            <a:ext cx="6896306" cy="2156109"/>
          </a:xfrm>
          <a:prstGeom prst="rect">
            <a:avLst/>
          </a:prstGeom>
        </p:spPr>
        <p:txBody>
          <a:bodyPr vert="horz" lIns="91440" tIns="45720" rIns="91440" bIns="45720" rtlCol="0" anchor="b">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6000" kern="1200">
                <a:latin typeface="+mj-lt"/>
                <a:ea typeface="+mj-ea"/>
                <a:cs typeface="+mj-cs"/>
              </a:rPr>
              <a:t>Increased risk of violence</a:t>
            </a:r>
            <a:endParaRPr lang="en-US" sz="6000" kern="1200">
              <a:uFill>
                <a:solidFill>
                  <a:srgbClr val="00B0F0"/>
                </a:solidFill>
              </a:uFill>
              <a:latin typeface="+mj-lt"/>
              <a:ea typeface="+mj-ea"/>
              <a:cs typeface="+mj-cs"/>
            </a:endParaRPr>
          </a:p>
        </p:txBody>
      </p:sp>
      <p:pic>
        <p:nvPicPr>
          <p:cNvPr id="18" name="WhatsApp Image 2020-04-02 at 9.19.17 PM.jpeg" descr="WhatsApp Image 2020-04-02 at 9.19.17 PM.jpeg">
            <a:extLst>
              <a:ext uri="{FF2B5EF4-FFF2-40B4-BE49-F238E27FC236}">
                <a16:creationId xmlns:a16="http://schemas.microsoft.com/office/drawing/2014/main" xmlns="" id="{90C865C4-F12C-4AFC-B45C-709D936E1096}"/>
              </a:ext>
            </a:extLst>
          </p:cNvPr>
          <p:cNvPicPr>
            <a:picLocks noChangeAspect="1"/>
          </p:cNvPicPr>
          <p:nvPr/>
        </p:nvPicPr>
        <p:blipFill rotWithShape="1">
          <a:blip r:embed="rId3"/>
          <a:srcRect l="9450" r="18151" b="1"/>
          <a:stretch/>
        </p:blipFill>
        <p:spPr>
          <a:xfrm>
            <a:off x="338810" y="425760"/>
            <a:ext cx="4437816" cy="4336646"/>
          </a:xfrm>
          <a:prstGeom prst="rect">
            <a:avLst/>
          </a:prstGeom>
        </p:spPr>
      </p:pic>
      <p:pic>
        <p:nvPicPr>
          <p:cNvPr id="8" name="WhatsApp Image 2020-03-30 at 7.20.08 PM.jpeg" descr="WhatsApp Image 2020-03-30 at 7.20.08 PM.jpeg">
            <a:extLst>
              <a:ext uri="{FF2B5EF4-FFF2-40B4-BE49-F238E27FC236}">
                <a16:creationId xmlns:a16="http://schemas.microsoft.com/office/drawing/2014/main" xmlns="" id="{85150775-DE60-4DAE-AEDB-80D2783E1BC5}"/>
              </a:ext>
            </a:extLst>
          </p:cNvPr>
          <p:cNvPicPr>
            <a:picLocks noChangeAspect="1"/>
          </p:cNvPicPr>
          <p:nvPr/>
        </p:nvPicPr>
        <p:blipFill rotWithShape="1">
          <a:blip r:embed="rId4"/>
          <a:srcRect t="10724" r="2" b="10726"/>
          <a:stretch/>
        </p:blipFill>
        <p:spPr>
          <a:xfrm>
            <a:off x="4964582" y="425760"/>
            <a:ext cx="7698224" cy="4278312"/>
          </a:xfrm>
          <a:prstGeom prst="rect">
            <a:avLst/>
          </a:prstGeom>
        </p:spPr>
      </p:pic>
      <p:cxnSp>
        <p:nvCxnSpPr>
          <p:cNvPr id="100" name="Straight Connector 99">
            <a:extLst>
              <a:ext uri="{FF2B5EF4-FFF2-40B4-BE49-F238E27FC236}">
                <a16:creationId xmlns:a16="http://schemas.microsoft.com/office/drawing/2014/main" xmlns=""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80839" y="7741277"/>
            <a:ext cx="682752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9" name="WhatsApp Image 2020-04-02 at 9.19.16 PM.jpeg" descr="WhatsApp Image 2020-04-02 at 9.19.16 PM.jpeg">
            <a:extLst>
              <a:ext uri="{FF2B5EF4-FFF2-40B4-BE49-F238E27FC236}">
                <a16:creationId xmlns:a16="http://schemas.microsoft.com/office/drawing/2014/main" xmlns="" id="{404D5294-13A4-49FC-9946-88250D1B1222}"/>
              </a:ext>
            </a:extLst>
          </p:cNvPr>
          <p:cNvPicPr>
            <a:picLocks noChangeAspect="1"/>
          </p:cNvPicPr>
          <p:nvPr/>
        </p:nvPicPr>
        <p:blipFill rotWithShape="1">
          <a:blip r:embed="rId5"/>
          <a:srcRect l="15128" r="11934" b="-3"/>
          <a:stretch/>
        </p:blipFill>
        <p:spPr>
          <a:xfrm>
            <a:off x="338810" y="4991193"/>
            <a:ext cx="4437816" cy="4304829"/>
          </a:xfrm>
          <a:prstGeom prst="rect">
            <a:avLst/>
          </a:prstGeom>
        </p:spPr>
      </p:pic>
      <p:sp>
        <p:nvSpPr>
          <p:cNvPr id="2" name="TextBox 1">
            <a:extLst>
              <a:ext uri="{FF2B5EF4-FFF2-40B4-BE49-F238E27FC236}">
                <a16:creationId xmlns:a16="http://schemas.microsoft.com/office/drawing/2014/main" xmlns="" id="{D63008DF-AD9D-46AC-80F0-5EC85098EABA}"/>
              </a:ext>
            </a:extLst>
          </p:cNvPr>
          <p:cNvSpPr txBox="1"/>
          <p:nvPr/>
        </p:nvSpPr>
        <p:spPr>
          <a:xfrm>
            <a:off x="6081227" y="425760"/>
            <a:ext cx="235540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Child Sexual Abuse </a:t>
            </a:r>
          </a:p>
        </p:txBody>
      </p:sp>
      <p:sp>
        <p:nvSpPr>
          <p:cNvPr id="3" name="TextBox 2">
            <a:extLst>
              <a:ext uri="{FF2B5EF4-FFF2-40B4-BE49-F238E27FC236}">
                <a16:creationId xmlns:a16="http://schemas.microsoft.com/office/drawing/2014/main" xmlns="" id="{8479A4B8-1970-46C0-B0D4-28DF89BE94D9}"/>
              </a:ext>
            </a:extLst>
          </p:cNvPr>
          <p:cNvSpPr txBox="1"/>
          <p:nvPr/>
        </p:nvSpPr>
        <p:spPr>
          <a:xfrm>
            <a:off x="7953555" y="3356115"/>
            <a:ext cx="23291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Child Maltreatment </a:t>
            </a:r>
          </a:p>
        </p:txBody>
      </p:sp>
      <p:sp>
        <p:nvSpPr>
          <p:cNvPr id="4" name="TextBox 3">
            <a:extLst>
              <a:ext uri="{FF2B5EF4-FFF2-40B4-BE49-F238E27FC236}">
                <a16:creationId xmlns:a16="http://schemas.microsoft.com/office/drawing/2014/main" xmlns="" id="{B7A6E706-AC86-41C3-BA60-35C619E941B4}"/>
              </a:ext>
            </a:extLst>
          </p:cNvPr>
          <p:cNvSpPr txBox="1"/>
          <p:nvPr/>
        </p:nvSpPr>
        <p:spPr>
          <a:xfrm>
            <a:off x="143566" y="5260358"/>
            <a:ext cx="220203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Child Online Safety</a:t>
            </a:r>
          </a:p>
        </p:txBody>
      </p:sp>
      <p:sp>
        <p:nvSpPr>
          <p:cNvPr id="5" name="TextBox 4">
            <a:extLst>
              <a:ext uri="{FF2B5EF4-FFF2-40B4-BE49-F238E27FC236}">
                <a16:creationId xmlns:a16="http://schemas.microsoft.com/office/drawing/2014/main" xmlns="" id="{3B9690E7-B7C9-4DB7-97D5-317C9EBB6187}"/>
              </a:ext>
            </a:extLst>
          </p:cNvPr>
          <p:cNvSpPr txBox="1"/>
          <p:nvPr/>
        </p:nvSpPr>
        <p:spPr>
          <a:xfrm>
            <a:off x="338810" y="2913233"/>
            <a:ext cx="18115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Gender Based Violence- DV</a:t>
            </a:r>
          </a:p>
        </p:txBody>
      </p:sp>
    </p:spTree>
    <p:extLst>
      <p:ext uri="{BB962C8B-B14F-4D97-AF65-F5344CB8AC3E}">
        <p14:creationId xmlns:p14="http://schemas.microsoft.com/office/powerpoint/2010/main" val="2730391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3" descr="Picture 3"/>
          <p:cNvPicPr>
            <a:picLocks noChangeAspect="1"/>
          </p:cNvPicPr>
          <p:nvPr/>
        </p:nvPicPr>
        <p:blipFill>
          <a:blip r:embed="rId2"/>
          <a:stretch>
            <a:fillRect/>
          </a:stretch>
        </p:blipFill>
        <p:spPr>
          <a:xfrm>
            <a:off x="598488" y="1636714"/>
            <a:ext cx="5210491" cy="7392458"/>
          </a:xfrm>
          <a:prstGeom prst="rect">
            <a:avLst/>
          </a:prstGeom>
          <a:ln w="12700">
            <a:miter lim="400000"/>
          </a:ln>
        </p:spPr>
      </p:pic>
      <p:pic>
        <p:nvPicPr>
          <p:cNvPr id="205" name="WhatsApp Image 2020-04-02 at 9.19.16 PM.jpeg" descr="WhatsApp Image 2020-04-02 at 9.19.16 PM.jpeg"/>
          <p:cNvPicPr>
            <a:picLocks noChangeAspect="1"/>
          </p:cNvPicPr>
          <p:nvPr/>
        </p:nvPicPr>
        <p:blipFill>
          <a:blip r:embed="rId3"/>
          <a:srcRect l="36293" r="17350" b="48773"/>
          <a:stretch>
            <a:fillRect/>
          </a:stretch>
        </p:blipFill>
        <p:spPr>
          <a:xfrm>
            <a:off x="6377713" y="3128841"/>
            <a:ext cx="6028599" cy="4704980"/>
          </a:xfrm>
          <a:prstGeom prst="rect">
            <a:avLst/>
          </a:prstGeom>
          <a:ln w="12700">
            <a:miter lim="400000"/>
          </a:ln>
        </p:spPr>
      </p:pic>
      <p:sp>
        <p:nvSpPr>
          <p:cNvPr id="3" name="TextBox 2"/>
          <p:cNvSpPr txBox="1"/>
          <p:nvPr/>
        </p:nvSpPr>
        <p:spPr>
          <a:xfrm>
            <a:off x="6502400" y="2598522"/>
            <a:ext cx="521049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b="1">
                <a:latin typeface="Arial" panose="020B0604020202020204"/>
              </a:rPr>
              <a:t>Teach children these 5 golden rules to keep safe online. </a:t>
            </a:r>
          </a:p>
        </p:txBody>
      </p:sp>
      <p:sp>
        <p:nvSpPr>
          <p:cNvPr id="6" name="Rectangle 5">
            <a:extLst>
              <a:ext uri="{FF2B5EF4-FFF2-40B4-BE49-F238E27FC236}">
                <a16:creationId xmlns:a16="http://schemas.microsoft.com/office/drawing/2014/main" xmlns="" id="{F338F507-A555-440A-A56B-2CDD03EEB93D}"/>
              </a:ext>
            </a:extLst>
          </p:cNvPr>
          <p:cNvSpPr/>
          <p:nvPr/>
        </p:nvSpPr>
        <p:spPr>
          <a:xfrm>
            <a:off x="-2" y="756862"/>
            <a:ext cx="9919857" cy="6532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solidFill>
                <a:prstClr val="white"/>
              </a:solidFill>
            </a:endParaRPr>
          </a:p>
        </p:txBody>
      </p:sp>
      <p:sp>
        <p:nvSpPr>
          <p:cNvPr id="7" name="Rectangle 6">
            <a:extLst>
              <a:ext uri="{FF2B5EF4-FFF2-40B4-BE49-F238E27FC236}">
                <a16:creationId xmlns:a16="http://schemas.microsoft.com/office/drawing/2014/main" xmlns="" id="{3A9BFA06-89EE-4302-89FB-7F15E5B7D149}"/>
              </a:ext>
            </a:extLst>
          </p:cNvPr>
          <p:cNvSpPr/>
          <p:nvPr/>
        </p:nvSpPr>
        <p:spPr>
          <a:xfrm>
            <a:off x="598488" y="823469"/>
            <a:ext cx="8762335" cy="584775"/>
          </a:xfrm>
          <a:prstGeom prst="rect">
            <a:avLst/>
          </a:prstGeom>
        </p:spPr>
        <p:txBody>
          <a:bodyPr wrap="none">
            <a:spAutoFit/>
          </a:bodyPr>
          <a:lstStyle/>
          <a:p>
            <a:pPr algn="l"/>
            <a:r>
              <a:rPr lang="en-US" sz="3200" b="1">
                <a:solidFill>
                  <a:prstClr val="white"/>
                </a:solidFill>
                <a:latin typeface="Arial" panose="020B0604020202020204"/>
              </a:rPr>
              <a:t>Let children be online, connect with friends!</a:t>
            </a:r>
          </a:p>
        </p:txBody>
      </p:sp>
      <p:pic>
        <p:nvPicPr>
          <p:cNvPr id="8" name="Picture 7">
            <a:extLst>
              <a:ext uri="{FF2B5EF4-FFF2-40B4-BE49-F238E27FC236}">
                <a16:creationId xmlns:a16="http://schemas.microsoft.com/office/drawing/2014/main" xmlns="" id="{15E6B27F-1191-44B7-84FC-96878A5CE5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518387" y="612246"/>
            <a:ext cx="942435" cy="942435"/>
          </a:xfrm>
          <a:prstGeom prst="rect">
            <a:avLst/>
          </a:prstGeom>
        </p:spPr>
      </p:pic>
    </p:spTree>
    <p:extLst>
      <p:ext uri="{BB962C8B-B14F-4D97-AF65-F5344CB8AC3E}">
        <p14:creationId xmlns:p14="http://schemas.microsoft.com/office/powerpoint/2010/main" val="18732893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58809" y="431773"/>
            <a:ext cx="4623207" cy="838647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Helvetica Neue Medium"/>
              <a:sym typeface="Helvetica Neue"/>
            </a:endParaRPr>
          </a:p>
        </p:txBody>
      </p:sp>
      <p:cxnSp>
        <p:nvCxnSpPr>
          <p:cNvPr id="13" name="Straight Connector 12">
            <a:extLst>
              <a:ext uri="{FF2B5EF4-FFF2-40B4-BE49-F238E27FC236}">
                <a16:creationId xmlns:a16="http://schemas.microsoft.com/office/drawing/2014/main" xmlns=""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1027" y="2916532"/>
            <a:ext cx="393070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8CBB5F4F-FD77-4AC7-99C9-10B9E25C5BE2}"/>
              </a:ext>
            </a:extLst>
          </p:cNvPr>
          <p:cNvSpPr txBox="1"/>
          <p:nvPr/>
        </p:nvSpPr>
        <p:spPr>
          <a:xfrm>
            <a:off x="633184" y="3017618"/>
            <a:ext cx="4077004" cy="536605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500" b="1" i="0" u="none" strike="noStrike" kern="1200" cap="none" spc="0" normalizeH="0" baseline="0" noProof="0">
                <a:ln>
                  <a:noFill/>
                </a:ln>
                <a:solidFill>
                  <a:srgbClr val="FFFFFF"/>
                </a:solidFill>
                <a:effectLst/>
                <a:uLnTx/>
                <a:uFillTx/>
                <a:latin typeface="Helvetica Neue Medium"/>
                <a:ea typeface="+mn-ea"/>
                <a:cs typeface="+mn-cs"/>
                <a:sym typeface="Helvetica Neue"/>
              </a:rPr>
              <a:t>Online safety has emerged as a critical issue. A recent global compilation of reports done by NCMEC of child sexual abuse material (CSAM) found online, India stands right on top of the list, with 11.7% of the total reports.</a:t>
            </a:r>
          </a:p>
        </p:txBody>
      </p:sp>
      <p:pic>
        <p:nvPicPr>
          <p:cNvPr id="2" name="Picture 1">
            <a:extLst>
              <a:ext uri="{FF2B5EF4-FFF2-40B4-BE49-F238E27FC236}">
                <a16:creationId xmlns:a16="http://schemas.microsoft.com/office/drawing/2014/main" xmlns="" id="{A099C9BD-ED79-4E96-81C0-3D138400A527}"/>
              </a:ext>
            </a:extLst>
          </p:cNvPr>
          <p:cNvPicPr>
            <a:picLocks noChangeAspect="1"/>
          </p:cNvPicPr>
          <p:nvPr/>
        </p:nvPicPr>
        <p:blipFill rotWithShape="1">
          <a:blip r:embed="rId2"/>
          <a:srcRect l="28008" t="18312" r="42695" b="8333"/>
          <a:stretch/>
        </p:blipFill>
        <p:spPr>
          <a:xfrm>
            <a:off x="5831434" y="362556"/>
            <a:ext cx="6116726" cy="8614886"/>
          </a:xfrm>
          <a:prstGeom prst="rect">
            <a:avLst/>
          </a:prstGeom>
        </p:spPr>
      </p:pic>
    </p:spTree>
    <p:extLst>
      <p:ext uri="{BB962C8B-B14F-4D97-AF65-F5344CB8AC3E}">
        <p14:creationId xmlns:p14="http://schemas.microsoft.com/office/powerpoint/2010/main" val="16416015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433" y="637233"/>
            <a:ext cx="3641995" cy="540623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Psychosocial and Mental health well-being of children during COVID-19 pandemic"/>
          <p:cNvSpPr txBox="1">
            <a:spLocks noGrp="1"/>
          </p:cNvSpPr>
          <p:nvPr>
            <p:ph type="title"/>
          </p:nvPr>
        </p:nvSpPr>
        <p:spPr>
          <a:xfrm>
            <a:off x="829056" y="1040382"/>
            <a:ext cx="3034870" cy="4604557"/>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700" kern="1200" dirty="0">
                <a:uFillTx/>
                <a:latin typeface="+mj-lt"/>
                <a:ea typeface="+mj-ea"/>
                <a:cs typeface="+mj-cs"/>
              </a:rPr>
              <a:t>Role of Police </a:t>
            </a:r>
            <a:endParaRPr lang="en-US" sz="4700" kern="1200" dirty="0">
              <a:uFill>
                <a:solidFill>
                  <a:srgbClr val="00B0F0"/>
                </a:solidFill>
              </a:uFill>
              <a:latin typeface="+mj-lt"/>
              <a:ea typeface="+mj-ea"/>
              <a:cs typeface="+mj-cs"/>
            </a:endParaRPr>
          </a:p>
        </p:txBody>
      </p:sp>
      <p:sp>
        <p:nvSpPr>
          <p:cNvPr id="90" name="Rectangle 89">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432" y="6285122"/>
            <a:ext cx="3641994" cy="281579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Rectangle 91">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243" y="637233"/>
            <a:ext cx="8201040" cy="846612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xmlns="" id="{D709BADE-AD5D-44D8-8DC3-C3B834D1BF30}"/>
              </a:ext>
            </a:extLst>
          </p:cNvPr>
          <p:cNvSpPr txBox="1">
            <a:spLocks/>
          </p:cNvSpPr>
          <p:nvPr/>
        </p:nvSpPr>
        <p:spPr>
          <a:xfrm>
            <a:off x="4139425" y="1524000"/>
            <a:ext cx="8367941" cy="80081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marL="673100" indent="-457200" defTabSz="914400" hangingPunct="1"/>
            <a:r>
              <a:rPr lang="en-US" sz="2400" b="1" dirty="0"/>
              <a:t>Rescue and Rehabilitation of Children in Street Situations</a:t>
            </a:r>
          </a:p>
          <a:p>
            <a:pPr marL="673100" indent="-457200" defTabSz="914400" hangingPunct="1"/>
            <a:r>
              <a:rPr lang="en-US" sz="2400" b="1" dirty="0"/>
              <a:t>Rescue and Rehabilitation of Children of Migrant Workers and Unaccompanied Adolescent Workers</a:t>
            </a:r>
          </a:p>
          <a:p>
            <a:pPr marL="673100" indent="-457200" defTabSz="914400" hangingPunct="1"/>
            <a:r>
              <a:rPr lang="en-US" sz="2400" b="1" dirty="0"/>
              <a:t>In the case of quarantine camps, Police can ensure that the safety and protection of children in these camps is ensured</a:t>
            </a:r>
          </a:p>
          <a:p>
            <a:pPr marL="673100" indent="-457200" defTabSz="914400" hangingPunct="1"/>
            <a:r>
              <a:rPr lang="en-US" sz="2400" b="1" dirty="0"/>
              <a:t> Safety of children affected by </a:t>
            </a:r>
            <a:r>
              <a:rPr lang="en-US" sz="2400" b="1" dirty="0" err="1"/>
              <a:t>Covid</a:t>
            </a:r>
            <a:r>
              <a:rPr lang="en-US" sz="2400" b="1" dirty="0"/>
              <a:t> 19 and in quarantine/ isolation </a:t>
            </a:r>
            <a:endParaRPr lang="en-US" sz="2400" dirty="0"/>
          </a:p>
          <a:p>
            <a:pPr marL="673100" indent="-457200" defTabSz="914400" hangingPunct="1"/>
            <a:r>
              <a:rPr lang="en-US" sz="2400" b="1" dirty="0" err="1"/>
              <a:t>Covid</a:t>
            </a:r>
            <a:r>
              <a:rPr lang="en-US" sz="2400" b="1" dirty="0"/>
              <a:t> 19 and Violence Prevention </a:t>
            </a:r>
          </a:p>
          <a:p>
            <a:pPr marL="673100" indent="-457200" defTabSz="914400" hangingPunct="1"/>
            <a:r>
              <a:rPr lang="en-US" sz="2400" b="1" dirty="0"/>
              <a:t>Awareness on ChildLine Services and on Psychosocial Services to vulnerable children</a:t>
            </a:r>
          </a:p>
          <a:p>
            <a:pPr marL="673100" indent="-457200" defTabSz="914400" hangingPunct="1"/>
            <a:r>
              <a:rPr lang="en-US" sz="2400" b="1" dirty="0"/>
              <a:t>Implementation of Supreme Court Guidelines dated 03 April 2020 on child protection in the context of </a:t>
            </a:r>
            <a:r>
              <a:rPr lang="en-US" sz="2400" b="1" dirty="0" err="1"/>
              <a:t>Covid</a:t>
            </a:r>
            <a:endParaRPr lang="en-US" sz="2400" b="1" dirty="0"/>
          </a:p>
          <a:p>
            <a:pPr marL="673100" indent="-457200" defTabSz="914400" hangingPunct="1"/>
            <a:endParaRPr lang="en-US" sz="2400" dirty="0"/>
          </a:p>
          <a:p>
            <a:pPr marL="673100" indent="-457200" defTabSz="914400" hangingPunct="1"/>
            <a:endParaRPr lang="en-US" sz="2400" dirty="0"/>
          </a:p>
          <a:p>
            <a:pPr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2575958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xmlns="" id="{72B886CF-D3D5-4CDE-A0D0-35994223D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300447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xmlns="" id="{14F93EA3-4F10-4FED-8377-6E31B069E4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267968"/>
            <a:ext cx="770534" cy="7212245"/>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xmlns="" id="{BE0CA85A-9E87-456B-88AA-8A43C4A4D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534" y="1267968"/>
            <a:ext cx="6506871" cy="7212245"/>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sychosocial and Mental health well-being of children during COVID-19 pandemic"/>
          <p:cNvSpPr txBox="1">
            <a:spLocks noGrp="1"/>
          </p:cNvSpPr>
          <p:nvPr>
            <p:ph type="title"/>
          </p:nvPr>
        </p:nvSpPr>
        <p:spPr>
          <a:xfrm>
            <a:off x="1150668" y="1499194"/>
            <a:ext cx="5405373" cy="1684070"/>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300" kern="1200">
                <a:solidFill>
                  <a:schemeClr val="tx1"/>
                </a:solidFill>
                <a:uFillTx/>
                <a:latin typeface="+mj-lt"/>
                <a:ea typeface="+mj-ea"/>
                <a:cs typeface="+mj-cs"/>
              </a:rPr>
              <a:t>Role of Child Protection Structures</a:t>
            </a:r>
            <a:endParaRPr lang="en-US" sz="4300" kern="1200">
              <a:solidFill>
                <a:schemeClr val="tx1"/>
              </a:solidFill>
              <a:uFill>
                <a:solidFill>
                  <a:srgbClr val="00B0F0"/>
                </a:solidFill>
              </a:uFill>
              <a:latin typeface="+mj-lt"/>
              <a:ea typeface="+mj-ea"/>
              <a:cs typeface="+mj-cs"/>
            </a:endParaRPr>
          </a:p>
        </p:txBody>
      </p:sp>
      <p:sp>
        <p:nvSpPr>
          <p:cNvPr id="138" name="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there may be an increased risk of violence and abuse. WHO and Inter-Agency Standing Committee on Gender-Based-Violence evidence from earlier epidemics show that the risk of violence for women and children go up when men lose incomes and/ or stay home all day. Hence this COVID-19 response kit for children integrates the components of psychosocial and mental health well-being.…"/>
          <p:cNvSpPr txBox="1">
            <a:spLocks noGrp="1"/>
          </p:cNvSpPr>
          <p:nvPr>
            <p:ph type="body" idx="1"/>
          </p:nvPr>
        </p:nvSpPr>
        <p:spPr>
          <a:xfrm>
            <a:off x="1150924" y="3412053"/>
            <a:ext cx="5405114" cy="4836932"/>
          </a:xfrm>
          <a:prstGeom prst="rect">
            <a:avLst/>
          </a:prstGeom>
        </p:spPr>
        <p:txBody>
          <a:bodyPr vert="horz" lIns="91440" tIns="45720" rIns="91440" bIns="45720" rtlCol="0">
            <a:normAutofit/>
          </a:bodyPr>
          <a:lstStyle/>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1900" b="1" kern="1200">
                <a:solidFill>
                  <a:schemeClr val="tx1"/>
                </a:solidFill>
                <a:uFill>
                  <a:solidFill>
                    <a:srgbClr val="000000"/>
                  </a:solidFill>
                </a:uFill>
                <a:latin typeface="+mn-lt"/>
                <a:ea typeface="+mn-ea"/>
                <a:cs typeface="+mn-cs"/>
                <a:sym typeface="Calibri"/>
                <a:hlinkClick r:id="rId3" action="ppaction://hlinkfile"/>
              </a:rPr>
              <a:t>Directions from Hon’ble Supreme Court – 3</a:t>
            </a:r>
            <a:r>
              <a:rPr lang="en-US" sz="1900" b="1" kern="1200" baseline="30000">
                <a:solidFill>
                  <a:schemeClr val="tx1"/>
                </a:solidFill>
                <a:uFill>
                  <a:solidFill>
                    <a:srgbClr val="000000"/>
                  </a:solidFill>
                </a:uFill>
                <a:latin typeface="+mn-lt"/>
                <a:ea typeface="+mn-ea"/>
                <a:cs typeface="+mn-cs"/>
                <a:sym typeface="Calibri"/>
                <a:hlinkClick r:id="rId3" action="ppaction://hlinkfile"/>
              </a:rPr>
              <a:t>rd</a:t>
            </a:r>
            <a:r>
              <a:rPr lang="en-US" sz="1900" b="1" kern="1200">
                <a:solidFill>
                  <a:schemeClr val="tx1"/>
                </a:solidFill>
                <a:uFill>
                  <a:solidFill>
                    <a:srgbClr val="000000"/>
                  </a:solidFill>
                </a:uFill>
                <a:latin typeface="+mn-lt"/>
                <a:ea typeface="+mn-ea"/>
                <a:cs typeface="+mn-cs"/>
                <a:sym typeface="Calibri"/>
                <a:hlinkClick r:id="rId3" action="ppaction://hlinkfile"/>
              </a:rPr>
              <a:t> April, 2020</a:t>
            </a:r>
            <a:endParaRPr lang="en-US" sz="1900" b="1" kern="1200">
              <a:solidFill>
                <a:schemeClr val="tx1"/>
              </a:solidFill>
              <a:uFill>
                <a:solidFill>
                  <a:srgbClr val="000000"/>
                </a:solidFill>
              </a:uFill>
              <a:latin typeface="+mn-lt"/>
              <a:ea typeface="+mn-ea"/>
              <a:cs typeface="+mn-cs"/>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1900" b="1" kern="1200">
              <a:solidFill>
                <a:schemeClr val="tx1"/>
              </a:solidFill>
              <a:uFill>
                <a:solidFill>
                  <a:srgbClr val="000000"/>
                </a:solidFill>
              </a:uFill>
              <a:latin typeface="+mn-lt"/>
              <a:ea typeface="+mn-ea"/>
              <a:cs typeface="+mn-cs"/>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1900" b="1" kern="1200">
                <a:solidFill>
                  <a:schemeClr val="tx1"/>
                </a:solidFill>
                <a:uFill>
                  <a:solidFill>
                    <a:srgbClr val="000000"/>
                  </a:solidFill>
                </a:uFill>
                <a:latin typeface="+mn-lt"/>
                <a:ea typeface="+mn-ea"/>
                <a:cs typeface="+mn-cs"/>
                <a:sym typeface="Calibri"/>
              </a:rPr>
              <a:t>Outline very clearly the roles in Covid risk management – both prevention and response</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1900" b="1" kern="1200">
              <a:solidFill>
                <a:schemeClr val="tx1"/>
              </a:solidFill>
              <a:uFill>
                <a:solidFill>
                  <a:srgbClr val="000000"/>
                </a:solidFill>
              </a:uFill>
              <a:latin typeface="+mn-lt"/>
              <a:ea typeface="+mn-ea"/>
              <a:cs typeface="+mn-cs"/>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1900" b="1" kern="1200">
                <a:solidFill>
                  <a:schemeClr val="tx1"/>
                </a:solidFill>
                <a:uFill>
                  <a:solidFill>
                    <a:srgbClr val="000000"/>
                  </a:solidFill>
                </a:uFill>
                <a:latin typeface="+mn-lt"/>
                <a:ea typeface="+mn-ea"/>
                <a:cs typeface="+mn-cs"/>
                <a:sym typeface="Calibri"/>
              </a:rPr>
              <a:t>Child protection concerns related to children in need of care and protection and conflict with law – encouraging bail </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1900" b="1" kern="1200">
              <a:solidFill>
                <a:schemeClr val="tx1"/>
              </a:solidFill>
              <a:uFill>
                <a:solidFill>
                  <a:srgbClr val="000000"/>
                </a:solidFill>
              </a:uFill>
              <a:latin typeface="+mn-lt"/>
              <a:ea typeface="+mn-ea"/>
              <a:cs typeface="+mn-cs"/>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1900" b="1" kern="1200">
                <a:solidFill>
                  <a:schemeClr val="tx1"/>
                </a:solidFill>
                <a:uFill>
                  <a:solidFill>
                    <a:srgbClr val="000000"/>
                  </a:solidFill>
                </a:uFill>
                <a:latin typeface="+mn-lt"/>
                <a:ea typeface="+mn-ea"/>
                <a:cs typeface="+mn-cs"/>
                <a:sym typeface="Calibri"/>
              </a:rPr>
              <a:t>Stress on mental health and well being of children with useful tips especially for CCIs </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1900" b="1" kern="1200">
              <a:solidFill>
                <a:schemeClr val="tx1"/>
              </a:solidFill>
              <a:uFill>
                <a:solidFill>
                  <a:srgbClr val="000000"/>
                </a:solidFill>
              </a:uFill>
              <a:latin typeface="+mn-lt"/>
              <a:ea typeface="+mn-ea"/>
              <a:cs typeface="+mn-cs"/>
              <a:sym typeface="Calibri"/>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1900" kern="1200">
              <a:solidFill>
                <a:schemeClr val="tx1"/>
              </a:solidFill>
              <a:uFill>
                <a:solidFill>
                  <a:srgbClr val="000000"/>
                </a:solidFill>
              </a:uFill>
              <a:latin typeface="+mn-lt"/>
              <a:ea typeface="+mn-ea"/>
              <a:cs typeface="+mn-cs"/>
            </a:endParaRPr>
          </a:p>
        </p:txBody>
      </p:sp>
      <p:pic>
        <p:nvPicPr>
          <p:cNvPr id="4" name="Graphic 3" descr="Court">
            <a:extLst>
              <a:ext uri="{FF2B5EF4-FFF2-40B4-BE49-F238E27FC236}">
                <a16:creationId xmlns:a16="http://schemas.microsoft.com/office/drawing/2014/main" xmlns="" id="{4C87E81C-9C03-4950-ABD8-AC4B7EEA0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64612" y="340225"/>
            <a:ext cx="3489264" cy="3489264"/>
          </a:xfrm>
          <a:prstGeom prst="rect">
            <a:avLst/>
          </a:prstGeom>
          <a:effectLst>
            <a:outerShdw blurRad="406400" dist="317500" dir="5400000" sx="89000" sy="89000" rotWithShape="0">
              <a:prstClr val="black">
                <a:alpha val="15000"/>
              </a:prstClr>
            </a:outerShdw>
          </a:effectLst>
        </p:spPr>
      </p:pic>
      <p:pic>
        <p:nvPicPr>
          <p:cNvPr id="2" name="Picture 1">
            <a:extLst>
              <a:ext uri="{FF2B5EF4-FFF2-40B4-BE49-F238E27FC236}">
                <a16:creationId xmlns:a16="http://schemas.microsoft.com/office/drawing/2014/main" xmlns="" id="{EAEDBD9E-B1E4-48A1-9137-86B09AB62F43}"/>
              </a:ext>
            </a:extLst>
          </p:cNvPr>
          <p:cNvPicPr>
            <a:picLocks noChangeAspect="1"/>
          </p:cNvPicPr>
          <p:nvPr/>
        </p:nvPicPr>
        <p:blipFill rotWithShape="1">
          <a:blip r:embed="rId6"/>
          <a:srcRect l="38672" t="22760" r="23641" b="14417"/>
          <a:stretch/>
        </p:blipFill>
        <p:spPr>
          <a:xfrm>
            <a:off x="7657795" y="4003279"/>
            <a:ext cx="5228903" cy="4902977"/>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68558718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TotalTime>
  <Words>1195</Words>
  <Application>Microsoft Office PowerPoint</Application>
  <PresentationFormat>Custom</PresentationFormat>
  <Paragraphs>104</Paragraphs>
  <Slides>12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Gill Sans</vt:lpstr>
      <vt:lpstr>Gill Sans SemiBold</vt:lpstr>
      <vt:lpstr>Helvetica Light</vt:lpstr>
      <vt:lpstr>Helvetica Neue</vt:lpstr>
      <vt:lpstr>Helvetica Neue Light</vt:lpstr>
      <vt:lpstr>Helvetica Neue Medium</vt:lpstr>
      <vt:lpstr>Helvetica Neue Thin</vt:lpstr>
      <vt:lpstr>White</vt:lpstr>
      <vt:lpstr>Custom Design</vt:lpstr>
      <vt:lpstr>PowerPoint Presentation</vt:lpstr>
      <vt:lpstr>PowerPoint Presentation</vt:lpstr>
      <vt:lpstr>PowerPoint Presentation</vt:lpstr>
      <vt:lpstr>Vulnerable children </vt:lpstr>
      <vt:lpstr>Increased risk of violence</vt:lpstr>
      <vt:lpstr>PowerPoint Presentation</vt:lpstr>
      <vt:lpstr>PowerPoint Presentation</vt:lpstr>
      <vt:lpstr>Role of Police </vt:lpstr>
      <vt:lpstr>Role of Child Protection Structures</vt:lpstr>
      <vt:lpstr>Extended impact on children – Role of Police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Tannistha Datta</dc:creator>
  <cp:lastModifiedBy>Bear</cp:lastModifiedBy>
  <cp:revision>4</cp:revision>
  <dcterms:created xsi:type="dcterms:W3CDTF">2020-05-11T09:44:24Z</dcterms:created>
  <dcterms:modified xsi:type="dcterms:W3CDTF">2020-07-14T14:16:21Z</dcterms:modified>
</cp:coreProperties>
</file>