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handoutMasterIdLst>
    <p:handoutMasterId r:id="rId17"/>
  </p:handoutMasterIdLst>
  <p:sldIdLst>
    <p:sldId id="256" r:id="rId5"/>
    <p:sldId id="258" r:id="rId6"/>
    <p:sldId id="278" r:id="rId7"/>
    <p:sldId id="281" r:id="rId8"/>
    <p:sldId id="279" r:id="rId9"/>
    <p:sldId id="282" r:id="rId10"/>
    <p:sldId id="280" r:id="rId11"/>
    <p:sldId id="283" r:id="rId12"/>
    <p:sldId id="287" r:id="rId13"/>
    <p:sldId id="288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HA" initials="S" lastIdx="9" clrIdx="0">
    <p:extLst>
      <p:ext uri="{19B8F6BF-5375-455C-9EA6-DF929625EA0E}">
        <p15:presenceInfo xmlns:p15="http://schemas.microsoft.com/office/powerpoint/2012/main" userId="SUDHA" providerId="None"/>
      </p:ext>
    </p:extLst>
  </p:cmAuthor>
  <p:cmAuthor id="2" name="Admin" initials="A" lastIdx="9" clrIdx="1">
    <p:extLst>
      <p:ext uri="{19B8F6BF-5375-455C-9EA6-DF929625EA0E}">
        <p15:presenceInfo xmlns:p15="http://schemas.microsoft.com/office/powerpoint/2012/main" userId="Admin" providerId="None"/>
      </p:ext>
    </p:extLst>
  </p:cmAuthor>
  <p:cmAuthor id="3" name="Tannistha Datta" initials="TD" lastIdx="4" clrIdx="2">
    <p:extLst>
      <p:ext uri="{19B8F6BF-5375-455C-9EA6-DF929625EA0E}">
        <p15:presenceInfo xmlns:p15="http://schemas.microsoft.com/office/powerpoint/2012/main" userId="S::tdatta@unicef.org::48157453-5122-4ecd-ad5d-b74006102849" providerId="AD"/>
      </p:ext>
    </p:extLst>
  </p:cmAuthor>
  <p:cmAuthor id="4" name="Vandhana Kandhari" initials="VK" lastIdx="2" clrIdx="3">
    <p:extLst>
      <p:ext uri="{19B8F6BF-5375-455C-9EA6-DF929625EA0E}">
        <p15:presenceInfo xmlns:p15="http://schemas.microsoft.com/office/powerpoint/2012/main" userId="S::vkandhari@unicef.org::ad6fd847-a7e3-4f0f-ad90-3553b23bf8d3" providerId="AD"/>
      </p:ext>
    </p:extLst>
  </p:cmAuthor>
  <p:cmAuthor id="5" name="Arupa Shukla" initials="AS" lastIdx="16" clrIdx="4">
    <p:extLst>
      <p:ext uri="{19B8F6BF-5375-455C-9EA6-DF929625EA0E}">
        <p15:presenceInfo xmlns:p15="http://schemas.microsoft.com/office/powerpoint/2012/main" userId="S::arshukla@unicef.org::cfb75e75-9581-4d4a-9a98-8b40b8eaa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A49"/>
    <a:srgbClr val="C42260"/>
    <a:srgbClr val="374EA2"/>
    <a:srgbClr val="F26A21"/>
    <a:srgbClr val="E6AA00"/>
    <a:srgbClr val="EE6E68"/>
    <a:srgbClr val="FFC729"/>
    <a:srgbClr val="AA2FB7"/>
    <a:srgbClr val="6B1E74"/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D4112-A856-4685-A35B-9613399F59EB}" type="datetimeFigureOut">
              <a:rPr lang="en-GB" smtClean="0"/>
              <a:t>14/07/2020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AADE-3E8B-4020-A0DC-52539F73BD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094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878901"/>
            <a:ext cx="11471565" cy="10268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5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5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1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7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3047999"/>
            <a:ext cx="10515600" cy="83727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 spc="1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5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7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7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64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019"/>
            <a:ext cx="12252932" cy="69640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200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D6C3A8B-4F23-44BE-8D7C-1596D8F02B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14-Jul-20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D0DCC22-416B-400B-B6AA-5FB421BD79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1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cap="all" baseline="0">
          <a:solidFill>
            <a:schemeClr val="bg1"/>
          </a:solidFill>
          <a:latin typeface="Univers" panose="020B06030202020302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bg1"/>
          </a:solidFill>
          <a:latin typeface="Univers" panose="020B0603020202030204" pitchFamily="34" charset="0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bg1"/>
          </a:solidFill>
          <a:latin typeface="Univers" panose="020B0603020202030204" pitchFamily="34" charset="0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bg1"/>
          </a:solidFill>
          <a:latin typeface="Univers" panose="020B0603020202030204" pitchFamily="34" charset="0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Univers" panose="020B0603020202030204" pitchFamily="34" charset="0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bg1"/>
          </a:solidFill>
          <a:latin typeface="Univers" panose="020B0603020202030204" pitchFamily="34" charset="0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4" y="2784927"/>
            <a:ext cx="11268635" cy="1491238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00B0F0"/>
                </a:solidFill>
                <a:latin typeface="univers" panose="020B0603020202030204" pitchFamily="34" charset="0"/>
              </a:rPr>
              <a:t>C    VID SENSITIVE MESSAGES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13196" y="3111498"/>
            <a:ext cx="863893" cy="773928"/>
            <a:chOff x="2113196" y="3111498"/>
            <a:chExt cx="863893" cy="773928"/>
          </a:xfrm>
        </p:grpSpPr>
        <p:sp>
          <p:nvSpPr>
            <p:cNvPr id="22" name="object 6"/>
            <p:cNvSpPr/>
            <p:nvPr/>
          </p:nvSpPr>
          <p:spPr>
            <a:xfrm>
              <a:off x="2229376" y="3157849"/>
              <a:ext cx="698618" cy="66636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7"/>
            <p:cNvSpPr/>
            <p:nvPr/>
          </p:nvSpPr>
          <p:spPr>
            <a:xfrm>
              <a:off x="2229523" y="3153487"/>
              <a:ext cx="698758" cy="666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8"/>
            <p:cNvSpPr/>
            <p:nvPr/>
          </p:nvSpPr>
          <p:spPr>
            <a:xfrm>
              <a:off x="2113196" y="3121041"/>
              <a:ext cx="168901" cy="1611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9"/>
            <p:cNvSpPr/>
            <p:nvPr/>
          </p:nvSpPr>
          <p:spPr>
            <a:xfrm>
              <a:off x="2113335" y="3116678"/>
              <a:ext cx="169041" cy="1612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0"/>
            <p:cNvSpPr/>
            <p:nvPr/>
          </p:nvSpPr>
          <p:spPr>
            <a:xfrm>
              <a:off x="2875135" y="3647945"/>
              <a:ext cx="101397" cy="966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11"/>
            <p:cNvSpPr/>
            <p:nvPr/>
          </p:nvSpPr>
          <p:spPr>
            <a:xfrm>
              <a:off x="2875275" y="3643582"/>
              <a:ext cx="101536" cy="967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2"/>
            <p:cNvSpPr/>
            <p:nvPr/>
          </p:nvSpPr>
          <p:spPr>
            <a:xfrm>
              <a:off x="2744031" y="3788771"/>
              <a:ext cx="101397" cy="966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13"/>
            <p:cNvSpPr/>
            <p:nvPr/>
          </p:nvSpPr>
          <p:spPr>
            <a:xfrm>
              <a:off x="2744170" y="3784409"/>
              <a:ext cx="101536" cy="967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14"/>
            <p:cNvSpPr/>
            <p:nvPr/>
          </p:nvSpPr>
          <p:spPr>
            <a:xfrm>
              <a:off x="2921161" y="3129223"/>
              <a:ext cx="55649" cy="530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15"/>
            <p:cNvSpPr/>
            <p:nvPr/>
          </p:nvSpPr>
          <p:spPr>
            <a:xfrm>
              <a:off x="2921301" y="3124858"/>
              <a:ext cx="55788" cy="53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16"/>
            <p:cNvSpPr/>
            <p:nvPr/>
          </p:nvSpPr>
          <p:spPr>
            <a:xfrm>
              <a:off x="2826599" y="3175024"/>
              <a:ext cx="55649" cy="531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7"/>
            <p:cNvSpPr/>
            <p:nvPr/>
          </p:nvSpPr>
          <p:spPr>
            <a:xfrm>
              <a:off x="2826739" y="3170664"/>
              <a:ext cx="55788" cy="533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18"/>
            <p:cNvSpPr/>
            <p:nvPr/>
          </p:nvSpPr>
          <p:spPr>
            <a:xfrm>
              <a:off x="2762720" y="3115863"/>
              <a:ext cx="55649" cy="530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19"/>
            <p:cNvSpPr/>
            <p:nvPr/>
          </p:nvSpPr>
          <p:spPr>
            <a:xfrm>
              <a:off x="2762860" y="3111498"/>
              <a:ext cx="55788" cy="53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003771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16" y="0"/>
            <a:ext cx="12267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4176"/>
            <a:ext cx="11239500" cy="1200067"/>
          </a:xfrm>
        </p:spPr>
        <p:txBody>
          <a:bodyPr>
            <a:norm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univers" panose="020B0603020202030204" pitchFamily="34" charset="0"/>
              </a:rPr>
              <a:t>COVID Sensitive: Child TRAFFICKING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37716" y="1460528"/>
            <a:ext cx="12267432" cy="537375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7666" y="3277144"/>
            <a:ext cx="1955617" cy="8353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Multi-sectoral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17004" y="4291603"/>
            <a:ext cx="1955616" cy="892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Social protection Schemes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5957" y="5398417"/>
            <a:ext cx="1955617" cy="858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Engage communities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5957" y="3284317"/>
            <a:ext cx="1955617" cy="8353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Personal Safety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58E15B-9083-429C-A022-1219B2E628F7}"/>
              </a:ext>
            </a:extLst>
          </p:cNvPr>
          <p:cNvSpPr/>
          <p:nvPr/>
        </p:nvSpPr>
        <p:spPr>
          <a:xfrm>
            <a:off x="517003" y="5381373"/>
            <a:ext cx="1955617" cy="892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Evidence generation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BF15BC-9CA3-492A-B862-405BBFF71594}"/>
              </a:ext>
            </a:extLst>
          </p:cNvPr>
          <p:cNvSpPr/>
          <p:nvPr/>
        </p:nvSpPr>
        <p:spPr>
          <a:xfrm>
            <a:off x="2665957" y="4312071"/>
            <a:ext cx="1955617" cy="8921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Convergence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16" y="1521257"/>
            <a:ext cx="1999860" cy="16839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840186" y="2762368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40187" y="3183039"/>
            <a:ext cx="7267020" cy="62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Develop mechanism such as neighbourhood and community watchdogs</a:t>
            </a:r>
            <a:endParaRPr lang="en-US" sz="1600" dirty="0">
              <a:solidFill>
                <a:schemeClr val="tx1"/>
              </a:solidFill>
              <a:latin typeface="univers" panose="020B0603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50064" y="3845750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Inform and educate children about child trafficking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4850064" y="4368520"/>
            <a:ext cx="7267020" cy="524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Parents, PRI and community members should be vigilant of touts/strangers who are involved in trafficking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50063" y="4928984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Access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information to avail social protection schemes and entitlements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40186" y="5441758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or Police 100 for any support for children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853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4176"/>
            <a:ext cx="11188700" cy="120006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univers" panose="020B0603020202030204" pitchFamily="34" charset="0"/>
              </a:rPr>
              <a:t>COVID Sensitive: Support to Children on the move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1655" y="2362080"/>
            <a:ext cx="2256274" cy="875803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Health care &amp; nutrition support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655" y="3365204"/>
            <a:ext cx="2256273" cy="801891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Say NO to Child Marriage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AA21D7A-7BAD-4855-AED3-C67BA3E79EF7}"/>
              </a:ext>
            </a:extLst>
          </p:cNvPr>
          <p:cNvSpPr/>
          <p:nvPr/>
        </p:nvSpPr>
        <p:spPr>
          <a:xfrm>
            <a:off x="168257" y="6054472"/>
            <a:ext cx="4641885" cy="674889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COVID safety measures</a:t>
            </a:r>
            <a:endParaRPr lang="en-IN" sz="20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656" y="4273372"/>
            <a:ext cx="2256272" cy="786939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Safety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3154" y="2362080"/>
            <a:ext cx="2246988" cy="829758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  Education</a:t>
            </a:r>
            <a:endParaRPr lang="en-IN" sz="20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522" y="3325258"/>
            <a:ext cx="2255620" cy="801890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kern="1200" dirty="0">
                <a:solidFill>
                  <a:schemeClr val="bg1"/>
                </a:solidFill>
                <a:effectLst/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care facility/measures</a:t>
            </a:r>
            <a:endParaRPr lang="en-IN" sz="2000" b="1" dirty="0">
              <a:solidFill>
                <a:schemeClr val="bg1"/>
              </a:solidFill>
              <a:effectLst/>
              <a:latin typeface="univers" panose="020B0603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73032" y="4279152"/>
            <a:ext cx="2237110" cy="781159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Social Protection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A8A0C70-D616-4CD6-BC5A-78799184C39E}"/>
              </a:ext>
            </a:extLst>
          </p:cNvPr>
          <p:cNvSpPr/>
          <p:nvPr/>
        </p:nvSpPr>
        <p:spPr>
          <a:xfrm>
            <a:off x="171656" y="5181479"/>
            <a:ext cx="2256272" cy="761034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Say NO to Child Labour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288AF1-5977-4B8B-9754-0F3C65687E30}"/>
              </a:ext>
            </a:extLst>
          </p:cNvPr>
          <p:cNvSpPr/>
          <p:nvPr/>
        </p:nvSpPr>
        <p:spPr>
          <a:xfrm>
            <a:off x="2573032" y="5194656"/>
            <a:ext cx="2237110" cy="747857"/>
          </a:xfrm>
          <a:prstGeom prst="rect">
            <a:avLst/>
          </a:prstGeom>
          <a:solidFill>
            <a:srgbClr val="E6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Entitlements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/>
          <a:stretch/>
        </p:blipFill>
        <p:spPr>
          <a:xfrm>
            <a:off x="8820107" y="1361392"/>
            <a:ext cx="1956426" cy="14457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968522" y="2265066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8523" y="2685737"/>
            <a:ext cx="7267020" cy="62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Keep a vigil against child sexual </a:t>
            </a:r>
            <a:r>
              <a:rPr lang="en-IN" sz="1600" dirty="0">
                <a:solidFill>
                  <a:schemeClr val="tx1"/>
                </a:solidFill>
                <a:latin typeface="univers" panose="020B0603020202030204" pitchFamily="34" charset="0"/>
              </a:rPr>
              <a:t>abuse, violence  and exploitation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8400" y="3348448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children should complete school education instead or being engaged in labour, sibling care and household chores</a:t>
            </a:r>
            <a:endParaRPr lang="en-US" sz="1600" dirty="0">
              <a:solidFill>
                <a:schemeClr val="tx1"/>
              </a:solidFill>
              <a:latin typeface="univers" panose="020B0603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78400" y="3871218"/>
            <a:ext cx="7267020" cy="524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Ensure child health and nutritional requirements are fulfilled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78399" y="4431682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  <a:latin typeface="univers" panose="020B0603020202030204" pitchFamily="34" charset="0"/>
              </a:rPr>
              <a:t>Always listen, talk openly and comfort children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8522" y="4944456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Access information to avail social protection schemes and entitlements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78399" y="5449788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CHILDLINE1098 for any support for children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7767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  <a:latin typeface="univers" panose="020B0603020202030204" pitchFamily="34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6631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8220F-8019-4CF0-91D6-302FCBB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42048"/>
            <a:ext cx="12197502" cy="93187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univers" panose="020B0603020202030204" pitchFamily="34" charset="0"/>
                <a:cs typeface="AngsanaUPC" panose="02020603050405020304" pitchFamily="18" charset="-34"/>
              </a:rPr>
              <a:t>COVID SENSITIVE CARING: CHILDREN &amp; ADOLESCENTS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7028" y="2120473"/>
            <a:ext cx="3060423" cy="715828"/>
            <a:chOff x="123833" y="286391"/>
            <a:chExt cx="2006045" cy="1203627"/>
          </a:xfrm>
          <a:solidFill>
            <a:srgbClr val="80BD41"/>
          </a:solidFill>
        </p:grpSpPr>
        <p:sp>
          <p:nvSpPr>
            <p:cNvPr id="13" name="Rectangle 12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2000" b="1" dirty="0">
                  <a:latin typeface="univers" panose="020B0603020202030204" pitchFamily="34" charset="0"/>
                </a:rPr>
                <a:t>Parenting Adolescents</a:t>
              </a:r>
              <a:endParaRPr lang="en-US" sz="2000" b="1" kern="1200" dirty="0">
                <a:latin typeface="univers" panose="020B0603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985938" y="2152137"/>
            <a:ext cx="2970821" cy="715828"/>
            <a:chOff x="123833" y="286391"/>
            <a:chExt cx="2006045" cy="1203627"/>
          </a:xfrm>
          <a:solidFill>
            <a:srgbClr val="374EA2"/>
          </a:solidFill>
        </p:grpSpPr>
        <p:sp>
          <p:nvSpPr>
            <p:cNvPr id="16" name="Rectangle 15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latin typeface="univers" panose="020B0603020202030204" pitchFamily="34" charset="0"/>
                </a:rPr>
                <a:t>Psycho-social Support</a:t>
              </a:r>
              <a:endParaRPr lang="en-US" sz="2000" dirty="0">
                <a:latin typeface="univers" panose="020B0603020202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450" y="1578736"/>
            <a:ext cx="1638052" cy="135615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242198" y="3558860"/>
            <a:ext cx="2475530" cy="715828"/>
            <a:chOff x="97492" y="286391"/>
            <a:chExt cx="2032386" cy="1203627"/>
          </a:xfrm>
          <a:solidFill>
            <a:srgbClr val="F26A21"/>
          </a:solidFill>
        </p:grpSpPr>
        <p:sp>
          <p:nvSpPr>
            <p:cNvPr id="19" name="Rectangle 18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97492" y="286391"/>
              <a:ext cx="2032386" cy="1203627"/>
            </a:xfrm>
            <a:prstGeom prst="rect">
              <a:avLst/>
            </a:prstGeom>
            <a:solidFill>
              <a:srgbClr val="6B1E74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en-US" sz="2000" b="1" dirty="0">
                  <a:latin typeface="univers" panose="020B0603020202030204" pitchFamily="34" charset="0"/>
                </a:rPr>
                <a:t>Ending violence </a:t>
              </a:r>
              <a:br>
                <a:rPr lang="en-US" sz="2000" b="1" dirty="0">
                  <a:latin typeface="univers" panose="020B0603020202030204" pitchFamily="34" charset="0"/>
                </a:rPr>
              </a:br>
              <a:r>
                <a:rPr lang="en-US" sz="2000" b="1" dirty="0">
                  <a:latin typeface="univers" panose="020B0603020202030204" pitchFamily="34" charset="0"/>
                </a:rPr>
                <a:t>against children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42197" y="2136095"/>
            <a:ext cx="2443446" cy="715828"/>
            <a:chOff x="123833" y="286391"/>
            <a:chExt cx="2006045" cy="1203627"/>
          </a:xfrm>
          <a:solidFill>
            <a:srgbClr val="E6AA00"/>
          </a:solidFill>
        </p:grpSpPr>
        <p:sp>
          <p:nvSpPr>
            <p:cNvPr id="22" name="Rectangle 21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solidFill>
              <a:srgbClr val="F26A2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univers" panose="020B0603020202030204" pitchFamily="34" charset="0"/>
                </a:rPr>
                <a:t>Online Safety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020741" y="3467529"/>
            <a:ext cx="3060423" cy="715828"/>
          </a:xfrm>
          <a:prstGeom prst="rect">
            <a:avLst/>
          </a:prstGeom>
          <a:solidFill>
            <a:srgbClr val="00833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univers" panose="020B0603020202030204" pitchFamily="34" charset="0"/>
              </a:rPr>
              <a:t>Child Labour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7027" y="3550562"/>
            <a:ext cx="3060423" cy="715828"/>
            <a:chOff x="123833" y="286391"/>
            <a:chExt cx="2006045" cy="1203627"/>
          </a:xfrm>
          <a:solidFill>
            <a:srgbClr val="F26A21"/>
          </a:solidFill>
        </p:grpSpPr>
        <p:sp>
          <p:nvSpPr>
            <p:cNvPr id="28" name="Rectangle 27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23833" y="286391"/>
              <a:ext cx="2006045" cy="1203627"/>
            </a:xfrm>
            <a:prstGeom prst="rect">
              <a:avLst/>
            </a:prstGeom>
            <a:solidFill>
              <a:srgbClr val="961A4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latin typeface="univers" panose="020B0603020202030204" pitchFamily="34" charset="0"/>
                </a:rPr>
                <a:t>Children without adequate family care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985938" y="5110303"/>
            <a:ext cx="3095226" cy="643902"/>
          </a:xfrm>
          <a:prstGeom prst="rect">
            <a:avLst/>
          </a:prstGeom>
          <a:solidFill>
            <a:srgbClr val="FFC20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univers" panose="020B0603020202030204" pitchFamily="34" charset="0"/>
              </a:rPr>
              <a:t>Children on </a:t>
            </a:r>
            <a:br>
              <a:rPr lang="en-US" sz="2000" b="1" dirty="0">
                <a:latin typeface="univers" panose="020B0603020202030204" pitchFamily="34" charset="0"/>
              </a:rPr>
            </a:br>
            <a:r>
              <a:rPr lang="en-US" sz="2000" b="1" dirty="0">
                <a:latin typeface="univers" panose="020B0603020202030204" pitchFamily="34" charset="0"/>
              </a:rPr>
              <a:t>Move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077" y="3351272"/>
            <a:ext cx="1230394" cy="1047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4" t="-1376" r="19920" b="1376"/>
          <a:stretch/>
        </p:blipFill>
        <p:spPr>
          <a:xfrm>
            <a:off x="10506052" y="3270862"/>
            <a:ext cx="1574086" cy="1165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25" y="3096363"/>
            <a:ext cx="1168717" cy="1245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1"/>
          <a:stretch/>
        </p:blipFill>
        <p:spPr>
          <a:xfrm>
            <a:off x="10267101" y="4561530"/>
            <a:ext cx="1813037" cy="128989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17027" y="5109598"/>
            <a:ext cx="3060423" cy="6439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univers" panose="020B0603020202030204" pitchFamily="34" charset="0"/>
              </a:rPr>
              <a:t>Child Marriage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42198" y="5206479"/>
            <a:ext cx="2438434" cy="6439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univers" panose="020B0603020202030204" pitchFamily="34" charset="0"/>
              </a:rPr>
              <a:t>Child Trafficking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29" y="4420575"/>
            <a:ext cx="858334" cy="14298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98" y="4695476"/>
            <a:ext cx="1394471" cy="1174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C74445"/>
              </a:clrFrom>
              <a:clrTo>
                <a:srgbClr val="C744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78" y="1538896"/>
            <a:ext cx="1455191" cy="1369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938" y="1471967"/>
            <a:ext cx="1023917" cy="136034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405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E8220F-8019-4CF0-91D6-302FCBB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36097"/>
            <a:ext cx="11176000" cy="983990"/>
          </a:xfrm>
        </p:spPr>
        <p:txBody>
          <a:bodyPr>
            <a:no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IN" sz="3200" b="1" dirty="0">
                <a:solidFill>
                  <a:srgbClr val="92D050"/>
                </a:solidFill>
                <a:latin typeface="univers" panose="020B0603020202030204" pitchFamily="34" charset="0"/>
              </a:rPr>
              <a:t>COVID Sensitive : </a:t>
            </a:r>
            <a:r>
              <a:rPr lang="en-IN" sz="3200" dirty="0">
                <a:solidFill>
                  <a:srgbClr val="92D050"/>
                </a:solidFill>
                <a:latin typeface="univers" panose="020B0603020202030204" pitchFamily="34" charset="0"/>
              </a:rPr>
              <a:t>Parenting Adolescents</a:t>
            </a:r>
            <a:endParaRPr lang="en-US" sz="3200" b="1" dirty="0">
              <a:solidFill>
                <a:srgbClr val="92D050"/>
              </a:solidFill>
              <a:latin typeface="univers" panose="020B0603020202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4295" y="1908050"/>
            <a:ext cx="5340301" cy="4809572"/>
            <a:chOff x="167419" y="2021622"/>
            <a:chExt cx="5836280" cy="4659331"/>
          </a:xfrm>
          <a:solidFill>
            <a:srgbClr val="A9D37F"/>
          </a:solidFill>
        </p:grpSpPr>
        <p:sp>
          <p:nvSpPr>
            <p:cNvPr id="5" name="Rectangle 4"/>
            <p:cNvSpPr/>
            <p:nvPr/>
          </p:nvSpPr>
          <p:spPr>
            <a:xfrm>
              <a:off x="167422" y="2021622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Engage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131710" y="2021622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Connect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with friends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7420" y="5560491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Information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on COVID 19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7419" y="4374167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Internet hygiene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1705" y="5560491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COVID safety measures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1706" y="4396505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Ensure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safety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7419" y="3201990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Create a routine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6CC1FB9F-E0E0-4178-B723-E2F7CA8174EB}"/>
                </a:ext>
              </a:extLst>
            </p:cNvPr>
            <p:cNvSpPr/>
            <p:nvPr/>
          </p:nvSpPr>
          <p:spPr>
            <a:xfrm>
              <a:off x="3131705" y="3216137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Create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together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5741128" y="2962732"/>
            <a:ext cx="224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51179" y="3459055"/>
            <a:ext cx="6348455" cy="2367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Listen, talk openly and comfort children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51179" y="3731188"/>
            <a:ext cx="6348455" cy="327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Do creative activities together, indoor games, housework together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1179" y="4454389"/>
            <a:ext cx="6348455" cy="5011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Ensure parental guidance to keep your child safe online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51179" y="4984846"/>
            <a:ext cx="6348455" cy="4951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500" dirty="0">
                <a:solidFill>
                  <a:prstClr val="black"/>
                </a:solidFill>
                <a:latin typeface="univers" panose="020B0603020202030204" pitchFamily="34" charset="0"/>
              </a:rPr>
              <a:t>Co-create a routine, and provide positive acknowledgement of all outcomes - successes, efforts and failures – at the end of the day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51179" y="5509344"/>
            <a:ext cx="6348455" cy="423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  <a:endParaRPr lang="en-US" sz="1500" dirty="0">
              <a:solidFill>
                <a:prstClr val="black"/>
              </a:solidFill>
              <a:latin typeface="univers" panose="020B0603020202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391" y="1480947"/>
            <a:ext cx="1464771" cy="194604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CD877AB-20A1-479D-913A-F5E0AE1A81DA}"/>
              </a:ext>
            </a:extLst>
          </p:cNvPr>
          <p:cNvSpPr/>
          <p:nvPr/>
        </p:nvSpPr>
        <p:spPr>
          <a:xfrm>
            <a:off x="5751179" y="4087720"/>
            <a:ext cx="6338520" cy="3444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Provide an abuse &amp; violence free home environment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76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8463" cy="6957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269662"/>
            <a:ext cx="11252200" cy="1200067"/>
          </a:xfrm>
        </p:spPr>
        <p:txBody>
          <a:bodyPr>
            <a:normAutofit/>
          </a:bodyPr>
          <a:lstStyle/>
          <a:p>
            <a:pPr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IN" sz="3200" dirty="0">
                <a:solidFill>
                  <a:srgbClr val="EE6E68"/>
                </a:solidFill>
                <a:latin typeface="univers" panose="020B0603020202030204" pitchFamily="34" charset="0"/>
              </a:rPr>
              <a:t>COVID Sensitive messaging on </a:t>
            </a:r>
            <a:br>
              <a:rPr lang="en-IN" sz="3200" dirty="0">
                <a:solidFill>
                  <a:srgbClr val="EE6E68"/>
                </a:solidFill>
                <a:latin typeface="univers" panose="020B0603020202030204" pitchFamily="34" charset="0"/>
              </a:rPr>
            </a:br>
            <a:r>
              <a:rPr lang="en-IN" sz="3200" dirty="0">
                <a:solidFill>
                  <a:srgbClr val="EE6E68"/>
                </a:solidFill>
                <a:latin typeface="univers" panose="020B0603020202030204" pitchFamily="34" charset="0"/>
              </a:rPr>
              <a:t>Online Safety</a:t>
            </a:r>
            <a:endParaRPr lang="en-US" sz="3200" dirty="0">
              <a:solidFill>
                <a:srgbClr val="EE6E68"/>
              </a:solidFill>
              <a:latin typeface="univers" panose="020B0603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03" y="5773955"/>
            <a:ext cx="2819395" cy="852886"/>
          </a:xfrm>
          <a:prstGeom prst="rect">
            <a:avLst/>
          </a:prstGeom>
          <a:solidFill>
            <a:srgbClr val="F6986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Positive Parenting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82600" y="2499960"/>
            <a:ext cx="2819399" cy="857539"/>
          </a:xfrm>
          <a:prstGeom prst="rect">
            <a:avLst/>
          </a:prstGeom>
          <a:solidFill>
            <a:srgbClr val="F6986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Internet hygiene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82602" y="4681840"/>
            <a:ext cx="2819399" cy="841743"/>
          </a:xfrm>
          <a:prstGeom prst="rect">
            <a:avLst/>
          </a:prstGeom>
          <a:solidFill>
            <a:srgbClr val="F6986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Being Safe online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95B06D2-F62A-4AC5-AA86-02C24D940567}"/>
              </a:ext>
            </a:extLst>
          </p:cNvPr>
          <p:cNvSpPr/>
          <p:nvPr/>
        </p:nvSpPr>
        <p:spPr>
          <a:xfrm>
            <a:off x="482601" y="3618753"/>
            <a:ext cx="2819399" cy="816343"/>
          </a:xfrm>
          <a:prstGeom prst="rect">
            <a:avLst/>
          </a:prstGeom>
          <a:solidFill>
            <a:srgbClr val="F69864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Usage Guidelines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844770" y="2729912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44771" y="3150583"/>
            <a:ext cx="7267020" cy="399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Talk openly and discuss about online dangers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4648" y="3600079"/>
            <a:ext cx="7267020" cy="394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prstClr val="black"/>
                </a:solidFill>
                <a:latin typeface="univers" panose="020B0603020202030204" pitchFamily="34" charset="0"/>
              </a:rPr>
              <a:t>Ensure parental guidance and privacy setting on devices and apps are active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4648" y="4031007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prstClr val="black"/>
                </a:solidFill>
                <a:latin typeface="univers" panose="020B0603020202030204" pitchFamily="34" charset="0"/>
              </a:rPr>
              <a:t>Comprehensively orient adolescent on digital citizenship, online safety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54648" y="4553998"/>
            <a:ext cx="7267020" cy="39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IN" sz="1500" dirty="0">
                <a:solidFill>
                  <a:prstClr val="black"/>
                </a:solidFill>
                <a:latin typeface="univers" panose="020B0603020202030204" pitchFamily="34" charset="0"/>
              </a:rPr>
              <a:t>Trust adolescent to use online space safely</a:t>
            </a:r>
            <a:endParaRPr lang="en-US" sz="1500" dirty="0">
              <a:solidFill>
                <a:prstClr val="black"/>
              </a:solidFill>
              <a:latin typeface="univers" panose="020B0603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54647" y="4983612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Be vigilant of an abuse free safe space online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4770" y="5496386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Check  regularly on internet usage in a participatory way Call CHILDLINE 1098 for any support for children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4445"/>
              </a:clrFrom>
              <a:clrTo>
                <a:srgbClr val="C7444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89" y="1519800"/>
            <a:ext cx="1700464" cy="16004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0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3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29" y="284176"/>
            <a:ext cx="11255188" cy="1200067"/>
          </a:xfrm>
        </p:spPr>
        <p:txBody>
          <a:bodyPr>
            <a:norm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3200" dirty="0">
                <a:solidFill>
                  <a:srgbClr val="0070C0"/>
                </a:solidFill>
                <a:latin typeface="univers" panose="020B0603020202030204" pitchFamily="34" charset="0"/>
              </a:rPr>
              <a:t>COVID Sensitive: Psycho-social Support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4647" y="2844881"/>
            <a:ext cx="4733068" cy="3569805"/>
            <a:chOff x="497411" y="2652377"/>
            <a:chExt cx="5797641" cy="3569805"/>
          </a:xfrm>
          <a:solidFill>
            <a:srgbClr val="6D82CD"/>
          </a:solidFill>
        </p:grpSpPr>
        <p:sp>
          <p:nvSpPr>
            <p:cNvPr id="4" name="Rectangle 3"/>
            <p:cNvSpPr/>
            <p:nvPr/>
          </p:nvSpPr>
          <p:spPr>
            <a:xfrm>
              <a:off x="497411" y="2652377"/>
              <a:ext cx="2818325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Understand emotional needs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97411" y="3878171"/>
              <a:ext cx="2818325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   Comfort and Engage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7413" y="5101720"/>
              <a:ext cx="2818324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Being Safe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3063" y="3863402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Regular routine</a:t>
              </a:r>
            </a:p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79160CF-4671-4A12-88E4-B9CD121E0592}"/>
                </a:ext>
              </a:extLst>
            </p:cNvPr>
            <p:cNvSpPr/>
            <p:nvPr/>
          </p:nvSpPr>
          <p:spPr>
            <a:xfrm>
              <a:off x="3423063" y="2659046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Observe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D177CC4-84A4-4FE2-974A-EDFD333C947E}"/>
                </a:ext>
              </a:extLst>
            </p:cNvPr>
            <p:cNvSpPr/>
            <p:nvPr/>
          </p:nvSpPr>
          <p:spPr>
            <a:xfrm>
              <a:off x="3423063" y="5099076"/>
              <a:ext cx="2871989" cy="1120462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COVID safety measures 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646" y="1552932"/>
            <a:ext cx="2468412" cy="20436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5700965" y="3468211"/>
            <a:ext cx="2290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00965" y="3888882"/>
            <a:ext cx="6383326" cy="399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Listen, talk openly and comfort children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10842" y="4338378"/>
            <a:ext cx="6383326" cy="5223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  <a:latin typeface="univers" panose="020B0603020202030204" pitchFamily="34" charset="0"/>
              </a:rPr>
              <a:t>Look out for signs of prolonged boredom, dullness, irregular sleep, eating patterns and nervousness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0842" y="4899932"/>
            <a:ext cx="6383326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/>
                </a:solidFill>
                <a:latin typeface="univers" panose="020B0603020202030204" pitchFamily="34" charset="0"/>
              </a:rPr>
              <a:t>Ensure an abuse and violence free environment and safe space online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710842" y="5422923"/>
            <a:ext cx="6383326" cy="39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00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7476"/>
            <a:ext cx="11226800" cy="172750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univers" panose="020B0603020202030204" pitchFamily="34" charset="0"/>
              </a:rPr>
              <a:t>COVID Sensitive: Children without adequate </a:t>
            </a:r>
            <a:br>
              <a:rPr lang="en-US" sz="3200" dirty="0">
                <a:solidFill>
                  <a:srgbClr val="C00000"/>
                </a:solidFill>
                <a:latin typeface="univers" panose="020B0603020202030204" pitchFamily="34" charset="0"/>
              </a:rPr>
            </a:br>
            <a:r>
              <a:rPr lang="en-US" sz="3200" dirty="0">
                <a:solidFill>
                  <a:srgbClr val="C00000"/>
                </a:solidFill>
                <a:latin typeface="univers" panose="020B0603020202030204" pitchFamily="34" charset="0"/>
              </a:rPr>
              <a:t>family care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8289" y="3110796"/>
            <a:ext cx="2329772" cy="1062439"/>
          </a:xfrm>
          <a:prstGeom prst="rect">
            <a:avLst/>
          </a:prstGeom>
          <a:solidFill>
            <a:srgbClr val="C4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Health care &amp; nutrition support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8289" y="4292085"/>
            <a:ext cx="2329772" cy="978795"/>
          </a:xfrm>
          <a:prstGeom prst="rect">
            <a:avLst/>
          </a:prstGeom>
          <a:solidFill>
            <a:srgbClr val="C4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Kinship</a:t>
            </a:r>
            <a:endParaRPr lang="en-IN" sz="2000" b="1" dirty="0">
              <a:solidFill>
                <a:schemeClr val="bg1"/>
              </a:solidFill>
              <a:highlight>
                <a:srgbClr val="00FF00"/>
              </a:highlight>
              <a:latin typeface="univers" panose="020B0603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1262" y="3090847"/>
            <a:ext cx="1896132" cy="1055173"/>
          </a:xfrm>
          <a:prstGeom prst="rect">
            <a:avLst/>
          </a:prstGeom>
          <a:solidFill>
            <a:srgbClr val="C42260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  Foster care</a:t>
            </a:r>
            <a:endParaRPr lang="en-IN" sz="2000" b="1" dirty="0">
              <a:solidFill>
                <a:schemeClr val="bg1"/>
              </a:solidFill>
              <a:latin typeface="univers" panose="020B0603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1262" y="4292085"/>
            <a:ext cx="1896131" cy="978795"/>
          </a:xfrm>
          <a:prstGeom prst="rect">
            <a:avLst/>
          </a:prstGeom>
          <a:solidFill>
            <a:srgbClr val="C4226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000" b="1" kern="1200" dirty="0">
                <a:solidFill>
                  <a:schemeClr val="bg1"/>
                </a:solidFill>
                <a:effectLst/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care</a:t>
            </a:r>
            <a:endParaRPr lang="en-IN" sz="2000" b="1" dirty="0">
              <a:solidFill>
                <a:schemeClr val="bg1"/>
              </a:solidFill>
              <a:effectLst/>
              <a:latin typeface="univers" panose="020B0603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290" y="5436802"/>
            <a:ext cx="4429102" cy="1023512"/>
          </a:xfrm>
          <a:prstGeom prst="rect">
            <a:avLst/>
          </a:prstGeom>
          <a:solidFill>
            <a:srgbClr val="C42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Entitlements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020" y="1488511"/>
            <a:ext cx="1846471" cy="15723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818798" y="2666112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18799" y="3086783"/>
            <a:ext cx="7267020" cy="399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Provide every child with family care as the first option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28676" y="3536279"/>
            <a:ext cx="7267020" cy="3949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Identify and set up support mechanism among relatives and friends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28676" y="3967207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Build community measure for care for children (orphaned or in need of care and protection)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8676" y="4490198"/>
            <a:ext cx="7267020" cy="39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Encourage foster care and kinship care as the first option</a:t>
            </a:r>
            <a:endParaRPr lang="en-US" sz="1600" dirty="0">
              <a:solidFill>
                <a:schemeClr val="tx1"/>
              </a:solidFill>
              <a:highlight>
                <a:srgbClr val="00FF00"/>
              </a:highlight>
              <a:latin typeface="univers" panose="020B0603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8675" y="4919812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Access information to avail social protection schemes and entitlements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18798" y="5432586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5473"/>
            <a:ext cx="12245418" cy="6913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2" y="240634"/>
            <a:ext cx="11241740" cy="1200067"/>
          </a:xfrm>
        </p:spPr>
        <p:txBody>
          <a:bodyPr>
            <a:no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IN" sz="3200" dirty="0">
                <a:solidFill>
                  <a:srgbClr val="7030A0"/>
                </a:solidFill>
                <a:latin typeface="univers" panose="020B0603020202030204" pitchFamily="34" charset="0"/>
              </a:rPr>
              <a:t>COVID Sensitive messaging on Ending Violence against Children</a:t>
            </a:r>
            <a:endParaRPr lang="en-US" sz="3200" dirty="0">
              <a:solidFill>
                <a:srgbClr val="7030A0"/>
              </a:solidFill>
              <a:latin typeface="univers" panose="020B0603020202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1813" y="2270237"/>
            <a:ext cx="4569709" cy="4150144"/>
            <a:chOff x="497541" y="1757121"/>
            <a:chExt cx="5487044" cy="4150144"/>
          </a:xfrm>
          <a:solidFill>
            <a:srgbClr val="AA2FB7"/>
          </a:solidFill>
        </p:grpSpPr>
        <p:sp>
          <p:nvSpPr>
            <p:cNvPr id="5" name="Rectangle 4"/>
            <p:cNvSpPr/>
            <p:nvPr/>
          </p:nvSpPr>
          <p:spPr>
            <a:xfrm>
              <a:off x="499191" y="1757121"/>
              <a:ext cx="2566608" cy="766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Helpline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information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9322" y="3558254"/>
              <a:ext cx="2566608" cy="68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Empower </a:t>
              </a:r>
            </a:p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543" y="2634917"/>
              <a:ext cx="2568256" cy="8203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Protecting Self</a:t>
              </a:r>
            </a:p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3BCB26C-0336-4A26-A654-09157F6EE003}"/>
                </a:ext>
              </a:extLst>
            </p:cNvPr>
            <p:cNvSpPr/>
            <p:nvPr/>
          </p:nvSpPr>
          <p:spPr>
            <a:xfrm>
              <a:off x="499322" y="4370463"/>
              <a:ext cx="2566608" cy="741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Say NO to GBV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CDDF8EAF-8010-472B-A828-67A119E6E83E}"/>
                </a:ext>
              </a:extLst>
            </p:cNvPr>
            <p:cNvSpPr/>
            <p:nvPr/>
          </p:nvSpPr>
          <p:spPr>
            <a:xfrm>
              <a:off x="497541" y="5210947"/>
              <a:ext cx="5487042" cy="6963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Gender differential treatment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659" y="1757121"/>
              <a:ext cx="2783926" cy="766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Safe environment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00659" y="3544807"/>
              <a:ext cx="2783926" cy="685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Community vigil mechanisms</a:t>
              </a:r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98870" y="2648364"/>
              <a:ext cx="2785713" cy="8203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Speak out</a:t>
              </a:r>
            </a:p>
            <a:p>
              <a:pPr algn="ctr"/>
              <a:endParaRPr lang="en-IN" sz="2000" b="1" dirty="0">
                <a:solidFill>
                  <a:schemeClr val="bg1"/>
                </a:solidFill>
                <a:latin typeface="univers" panose="020B0603020202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3BCB26C-0336-4A26-A654-09157F6EE003}"/>
                </a:ext>
              </a:extLst>
            </p:cNvPr>
            <p:cNvSpPr/>
            <p:nvPr/>
          </p:nvSpPr>
          <p:spPr>
            <a:xfrm>
              <a:off x="3200659" y="4357016"/>
              <a:ext cx="2783926" cy="741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sz="2000" b="1" dirty="0">
                  <a:solidFill>
                    <a:schemeClr val="bg1"/>
                  </a:solidFill>
                  <a:latin typeface="univers" panose="020B0603020202030204" pitchFamily="34" charset="0"/>
                </a:rPr>
                <a:t>Positive parenting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50" y="1315454"/>
            <a:ext cx="1853830" cy="17303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5091603" y="2609342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39638" y="3039963"/>
            <a:ext cx="6935484" cy="3643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prstClr val="black"/>
                </a:solidFill>
                <a:latin typeface="univers" panose="020B0603020202030204" pitchFamily="34" charset="0"/>
              </a:rPr>
              <a:t>Encourage conversations on personal safety </a:t>
            </a:r>
            <a:endParaRPr lang="en-IN" sz="1500" dirty="0">
              <a:solidFill>
                <a:prstClr val="black"/>
              </a:solidFill>
              <a:latin typeface="univers" panose="020B0603020202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49515" y="3430567"/>
            <a:ext cx="6935484" cy="4705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</a:rPr>
              <a:t>Inform parents that children may express psychological distress (anxiety, sadness Parents need to be patient and not resort to violent disciplining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IN" sz="1600" dirty="0">
              <a:solidFill>
                <a:schemeClr val="tx1"/>
              </a:solidFill>
              <a:latin typeface="univers" panose="020B0603020202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49516" y="3951169"/>
            <a:ext cx="6935484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Discuss GBV, Create safe space for children and  women to speak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49516" y="4474160"/>
            <a:ext cx="6935484" cy="4440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</a:rPr>
              <a:t>Be informed that violence, abuse and deprivation do increase in emergency situations, e</a:t>
            </a:r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ncourage to seek help, counselling and protection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49515" y="4954156"/>
            <a:ext cx="6935484" cy="4724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</a:rPr>
              <a:t>Be </a:t>
            </a:r>
            <a:r>
              <a:rPr lang="en-US" sz="1500" dirty="0">
                <a:solidFill>
                  <a:schemeClr val="tx1"/>
                </a:solidFill>
              </a:rPr>
              <a:t>vigilant and take action and report violence. </a:t>
            </a:r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Create a safe surroundings and develop mechanism such as neighbourhood and community watchdogs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139638" y="5460598"/>
            <a:ext cx="6935484" cy="4327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4176"/>
            <a:ext cx="11239500" cy="1200067"/>
          </a:xfrm>
        </p:spPr>
        <p:txBody>
          <a:bodyPr>
            <a:norm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3200" dirty="0">
                <a:solidFill>
                  <a:srgbClr val="00B050"/>
                </a:solidFill>
                <a:latin typeface="univers" panose="020B0603020202030204" pitchFamily="34" charset="0"/>
              </a:rPr>
              <a:t>COVID Sensitive: Child Labour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315019" y="2560977"/>
            <a:ext cx="2202134" cy="835369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Multi-sectoral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020" y="3615672"/>
            <a:ext cx="2202133" cy="892184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Social protection Schemes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686" y="5778852"/>
            <a:ext cx="4315593" cy="858096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Engage communities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7907" y="2574638"/>
            <a:ext cx="2000555" cy="835369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Continued 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7907" y="3615672"/>
            <a:ext cx="2000555" cy="892184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Vocational skills with education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58E15B-9083-429C-A022-1219B2E628F7}"/>
              </a:ext>
            </a:extLst>
          </p:cNvPr>
          <p:cNvSpPr/>
          <p:nvPr/>
        </p:nvSpPr>
        <p:spPr>
          <a:xfrm>
            <a:off x="315020" y="4705442"/>
            <a:ext cx="2202134" cy="892184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Evidence generation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BF15BC-9CA3-492A-B862-405BBFF71594}"/>
              </a:ext>
            </a:extLst>
          </p:cNvPr>
          <p:cNvSpPr/>
          <p:nvPr/>
        </p:nvSpPr>
        <p:spPr>
          <a:xfrm>
            <a:off x="2613725" y="4704767"/>
            <a:ext cx="2000555" cy="892184"/>
          </a:xfrm>
          <a:prstGeom prst="rect">
            <a:avLst/>
          </a:prstGeom>
          <a:solidFill>
            <a:srgbClr val="00C45D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Convergence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5" y="1491916"/>
            <a:ext cx="2763539" cy="16917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808102" y="2762368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08103" y="3183039"/>
            <a:ext cx="7267020" cy="62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children should complete school education instead or being engaged in labour, sibling care, household chores or even marriage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17980" y="3845750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Access information to avail social protection schemes and entitlements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17980" y="4368520"/>
            <a:ext cx="7267020" cy="524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Parents, PRI and community should ensure all children go to school and complete school education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7979" y="4928984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Participate in regular SMC and PTA meetings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08102" y="5441758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  <a:endParaRPr lang="en-US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74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84176"/>
            <a:ext cx="11239500" cy="1200067"/>
          </a:xfrm>
        </p:spPr>
        <p:txBody>
          <a:bodyPr>
            <a:normAutofit/>
          </a:bodyPr>
          <a:lstStyle/>
          <a:p>
            <a:pPr lvl="0" algn="ctr" defTabSz="1600200">
              <a:lnSpc>
                <a:spcPct val="90000"/>
              </a:lnSpc>
              <a:spcAft>
                <a:spcPct val="35000"/>
              </a:spcAft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univers" panose="020B0603020202030204" pitchFamily="34" charset="0"/>
              </a:rPr>
              <a:t>COVID Sensitive: Child Marriage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28337" y="1484243"/>
            <a:ext cx="12395769" cy="537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488" y="2609103"/>
            <a:ext cx="2101945" cy="835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Multi-sectoral actions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489" y="3631714"/>
            <a:ext cx="2101944" cy="892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Social protection Schemes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488" y="5794894"/>
            <a:ext cx="4321460" cy="858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Engage communities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4185" y="2590680"/>
            <a:ext cx="2101945" cy="835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Continued Education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4185" y="3631714"/>
            <a:ext cx="2101945" cy="892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Vocational skills with education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58E15B-9083-429C-A022-1219B2E628F7}"/>
              </a:ext>
            </a:extLst>
          </p:cNvPr>
          <p:cNvSpPr/>
          <p:nvPr/>
        </p:nvSpPr>
        <p:spPr>
          <a:xfrm>
            <a:off x="320488" y="4688780"/>
            <a:ext cx="2101945" cy="892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Evidence generation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EBF15BC-9CA3-492A-B862-405BBFF71594}"/>
              </a:ext>
            </a:extLst>
          </p:cNvPr>
          <p:cNvSpPr/>
          <p:nvPr/>
        </p:nvSpPr>
        <p:spPr>
          <a:xfrm>
            <a:off x="2540003" y="4720809"/>
            <a:ext cx="2101945" cy="892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Convergence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72" y="1434889"/>
            <a:ext cx="1028261" cy="17128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0EC475B-1392-4091-AA04-861F939D381A}"/>
              </a:ext>
            </a:extLst>
          </p:cNvPr>
          <p:cNvSpPr txBox="1"/>
          <p:nvPr/>
        </p:nvSpPr>
        <p:spPr>
          <a:xfrm>
            <a:off x="4824144" y="2682158"/>
            <a:ext cx="3173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Key behaviours: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24145" y="3102829"/>
            <a:ext cx="7267020" cy="627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children should complete school education instead or being engaged in labour, sibling care, household chores or even marriage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834022" y="3765540"/>
            <a:ext cx="7267020" cy="48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Access information to avail social protection schemes and entitlements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34022" y="4288310"/>
            <a:ext cx="7267020" cy="524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Parents, PRI and community should ensure no child marriage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34021" y="4848774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Develop mechanism such as neighbourhood and community watchdogs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24144" y="5361548"/>
            <a:ext cx="7267020" cy="476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univers" panose="020B0603020202030204" pitchFamily="34" charset="0"/>
              </a:rPr>
              <a:t>Call CHILDLINE 1098 for any support for children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320488" y="2590680"/>
            <a:ext cx="2101945" cy="8353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univers" panose="020B0603020202030204" pitchFamily="34" charset="0"/>
              </a:rPr>
              <a:t> Multi-sectoral actions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743" y="6053756"/>
            <a:ext cx="1266206" cy="6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37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D285453F1E84B81D82EAF09DACC66" ma:contentTypeVersion="13" ma:contentTypeDescription="Create a new document." ma:contentTypeScope="" ma:versionID="c2aa4eaa93e6206c044b0124b316e902">
  <xsd:schema xmlns:xsd="http://www.w3.org/2001/XMLSchema" xmlns:xs="http://www.w3.org/2001/XMLSchema" xmlns:p="http://schemas.microsoft.com/office/2006/metadata/properties" xmlns:ns3="7141b7e8-86ce-4e43-b263-24aa11f623a0" xmlns:ns4="ae88052c-0f3c-4da7-af7b-9b8a00c7a39e" targetNamespace="http://schemas.microsoft.com/office/2006/metadata/properties" ma:root="true" ma:fieldsID="72cbe53d3692e64385eadd3d4c1891fd" ns3:_="" ns4:_="">
    <xsd:import namespace="7141b7e8-86ce-4e43-b263-24aa11f623a0"/>
    <xsd:import namespace="ae88052c-0f3c-4da7-af7b-9b8a00c7a3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1b7e8-86ce-4e43-b263-24aa11f623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8052c-0f3c-4da7-af7b-9b8a00c7a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0A2AE0-A6C6-45B7-9839-8C209FBCE37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141b7e8-86ce-4e43-b263-24aa11f623a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e88052c-0f3c-4da7-af7b-9b8a00c7a39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C26E7F-B848-458A-A99F-9348750C45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41b7e8-86ce-4e43-b263-24aa11f623a0"/>
    <ds:schemaRef ds:uri="ae88052c-0f3c-4da7-af7b-9b8a00c7a3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DF3B6B-9FE5-41EC-AFE4-BB6FD65B24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2943</TotalTime>
  <Words>823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AngsanaUPC</vt:lpstr>
      <vt:lpstr>Calibri</vt:lpstr>
      <vt:lpstr>Corbel</vt:lpstr>
      <vt:lpstr>Times New Roman</vt:lpstr>
      <vt:lpstr>Univers</vt:lpstr>
      <vt:lpstr>Univers</vt:lpstr>
      <vt:lpstr>Wingdings</vt:lpstr>
      <vt:lpstr>Banded</vt:lpstr>
      <vt:lpstr>C    VID SENSITIVE MESSAGES</vt:lpstr>
      <vt:lpstr>COVID SENSITIVE CARING: CHILDREN &amp; ADOLESCENTS</vt:lpstr>
      <vt:lpstr>COVID Sensitive : Parenting Adolescents</vt:lpstr>
      <vt:lpstr>COVID Sensitive messaging on  Online Safety</vt:lpstr>
      <vt:lpstr>COVID Sensitive: Psycho-social Support</vt:lpstr>
      <vt:lpstr>COVID Sensitive: Children without adequate  family care</vt:lpstr>
      <vt:lpstr>COVID Sensitive messaging on Ending Violence against Children</vt:lpstr>
      <vt:lpstr>COVID Sensitive: Child Labour</vt:lpstr>
      <vt:lpstr>COVID Sensitive: Child Marriage</vt:lpstr>
      <vt:lpstr>COVID Sensitive: Child TRAFFICKING</vt:lpstr>
      <vt:lpstr>COVID Sensitive: Support to Children on the move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SENSITIVE MESSAGES</dc:title>
  <dc:creator>Admin</dc:creator>
  <cp:lastModifiedBy>Bear</cp:lastModifiedBy>
  <cp:revision>306</cp:revision>
  <dcterms:created xsi:type="dcterms:W3CDTF">2020-05-18T05:49:56Z</dcterms:created>
  <dcterms:modified xsi:type="dcterms:W3CDTF">2020-07-14T14:21:19Z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0x0101004A2D285453F1E84B81D82EAF09DACC66</vt:lpwstr>
  </property>
</Properties>
</file>